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4"/>
    <p:sldMasterId id="2147483665" r:id="rId5"/>
    <p:sldMasterId id="2147483668" r:id="rId6"/>
  </p:sldMasterIdLst>
  <p:notesMasterIdLst>
    <p:notesMasterId r:id="rId23"/>
  </p:notesMasterIdLst>
  <p:sldIdLst>
    <p:sldId id="364" r:id="rId7"/>
    <p:sldId id="350" r:id="rId8"/>
    <p:sldId id="353" r:id="rId9"/>
    <p:sldId id="351" r:id="rId10"/>
    <p:sldId id="377" r:id="rId11"/>
    <p:sldId id="358" r:id="rId12"/>
    <p:sldId id="380" r:id="rId13"/>
    <p:sldId id="359" r:id="rId14"/>
    <p:sldId id="267" r:id="rId15"/>
    <p:sldId id="381" r:id="rId16"/>
    <p:sldId id="270" r:id="rId17"/>
    <p:sldId id="360" r:id="rId18"/>
    <p:sldId id="382" r:id="rId19"/>
    <p:sldId id="378" r:id="rId20"/>
    <p:sldId id="383" r:id="rId21"/>
    <p:sldId id="336" r:id="rId22"/>
  </p:sldIdLst>
  <p:sldSz cx="12192000" cy="6858000"/>
  <p:notesSz cx="6858000" cy="9144000"/>
  <p:custDataLst>
    <p:tags r:id="rId24"/>
  </p:custDataLst>
  <p:defaultTextStyle>
    <a:defPPr>
      <a:defRPr lang="en-US"/>
    </a:defPPr>
    <a:lvl1pPr algn="l" rtl="0" eaLnBrk="0" fontAlgn="base" hangingPunct="0">
      <a:spcBef>
        <a:spcPct val="0"/>
      </a:spcBef>
      <a:spcAft>
        <a:spcPct val="0"/>
      </a:spcAft>
      <a:defRPr kern="1200">
        <a:solidFill>
          <a:schemeClr val="tx1"/>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00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9" autoAdjust="0"/>
    <p:restoredTop sz="86458" autoAdjust="0"/>
  </p:normalViewPr>
  <p:slideViewPr>
    <p:cSldViewPr snapToGrid="0">
      <p:cViewPr varScale="1">
        <p:scale>
          <a:sx n="96" d="100"/>
          <a:sy n="96" d="100"/>
        </p:scale>
        <p:origin x="354" y="96"/>
      </p:cViewPr>
      <p:guideLst/>
    </p:cSldViewPr>
  </p:slideViewPr>
  <p:outlineViewPr>
    <p:cViewPr>
      <p:scale>
        <a:sx n="33" d="100"/>
        <a:sy n="33" d="100"/>
      </p:scale>
      <p:origin x="0" y="-304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gs" Target="tags/tag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369A16-0523-488A-8927-DCB9F54FAF2B}" type="datetimeFigureOut">
              <a:rPr lang="en-GB" smtClean="0"/>
              <a:t>23/09/2024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AD5784-363F-4400-99AB-2D3D24196311}" type="slidenum">
              <a:rPr lang="en-GB" smtClean="0"/>
              <a:t>‹#›</a:t>
            </a:fld>
            <a:endParaRPr lang="en-GB"/>
          </a:p>
        </p:txBody>
      </p:sp>
    </p:spTree>
    <p:extLst>
      <p:ext uri="{BB962C8B-B14F-4D97-AF65-F5344CB8AC3E}">
        <p14:creationId xmlns:p14="http://schemas.microsoft.com/office/powerpoint/2010/main" val="1244899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r>
              <a:rPr lang="en-GB" dirty="0"/>
              <a:t>As detailed later – you will Teach the same topic for 2 weeks</a:t>
            </a:r>
          </a:p>
        </p:txBody>
      </p:sp>
      <p:sp>
        <p:nvSpPr>
          <p:cNvPr id="4" name="Slide Number Placeholder 3"/>
          <p:cNvSpPr>
            <a:spLocks noGrp="1"/>
          </p:cNvSpPr>
          <p:nvPr>
            <p:ph type="sldNum" sz="quarter" idx="5"/>
          </p:nvPr>
        </p:nvSpPr>
        <p:spPr/>
        <p:txBody>
          <a:bodyPr/>
          <a:lstStyle/>
          <a:p>
            <a:fld id="{60AD5784-363F-4400-99AB-2D3D24196311}" type="slidenum">
              <a:rPr lang="en-GB" smtClean="0"/>
              <a:t>4</a:t>
            </a:fld>
            <a:endParaRPr lang="en-GB"/>
          </a:p>
        </p:txBody>
      </p:sp>
    </p:spTree>
    <p:extLst>
      <p:ext uri="{BB962C8B-B14F-4D97-AF65-F5344CB8AC3E}">
        <p14:creationId xmlns:p14="http://schemas.microsoft.com/office/powerpoint/2010/main" val="3998349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 not consecutive weeks – PROGRESS TEST mid November </a:t>
            </a:r>
          </a:p>
        </p:txBody>
      </p:sp>
      <p:sp>
        <p:nvSpPr>
          <p:cNvPr id="4" name="Slide Number Placeholder 3"/>
          <p:cNvSpPr>
            <a:spLocks noGrp="1"/>
          </p:cNvSpPr>
          <p:nvPr>
            <p:ph type="sldNum" sz="quarter" idx="5"/>
          </p:nvPr>
        </p:nvSpPr>
        <p:spPr/>
        <p:txBody>
          <a:bodyPr/>
          <a:lstStyle/>
          <a:p>
            <a:fld id="{60AD5784-363F-4400-99AB-2D3D24196311}" type="slidenum">
              <a:rPr lang="en-GB" smtClean="0"/>
              <a:t>5</a:t>
            </a:fld>
            <a:endParaRPr lang="en-GB"/>
          </a:p>
        </p:txBody>
      </p:sp>
    </p:spTree>
    <p:extLst>
      <p:ext uri="{BB962C8B-B14F-4D97-AF65-F5344CB8AC3E}">
        <p14:creationId xmlns:p14="http://schemas.microsoft.com/office/powerpoint/2010/main" val="13851670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Resources which are required are linked in the summary </a:t>
            </a:r>
          </a:p>
        </p:txBody>
      </p:sp>
      <p:sp>
        <p:nvSpPr>
          <p:cNvPr id="4" name="Slide Number Placeholder 3"/>
          <p:cNvSpPr>
            <a:spLocks noGrp="1"/>
          </p:cNvSpPr>
          <p:nvPr>
            <p:ph type="sldNum" sz="quarter" idx="5"/>
          </p:nvPr>
        </p:nvSpPr>
        <p:spPr/>
        <p:txBody>
          <a:bodyPr/>
          <a:lstStyle/>
          <a:p>
            <a:fld id="{60AD5784-363F-4400-99AB-2D3D24196311}" type="slidenum">
              <a:rPr lang="en-GB" smtClean="0"/>
              <a:t>6</a:t>
            </a:fld>
            <a:endParaRPr lang="en-GB"/>
          </a:p>
        </p:txBody>
      </p:sp>
    </p:spTree>
    <p:extLst>
      <p:ext uri="{BB962C8B-B14F-4D97-AF65-F5344CB8AC3E}">
        <p14:creationId xmlns:p14="http://schemas.microsoft.com/office/powerpoint/2010/main" val="6970323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Any skill is suitable for mini CEX – generic details on the mini CEX form </a:t>
            </a:r>
          </a:p>
          <a:p>
            <a:r>
              <a:rPr lang="en-GB" dirty="0"/>
              <a:t>You will need to give you name / email address to the student to verify the completion</a:t>
            </a:r>
          </a:p>
          <a:p>
            <a:endParaRPr lang="en-GB" dirty="0"/>
          </a:p>
        </p:txBody>
      </p:sp>
      <p:sp>
        <p:nvSpPr>
          <p:cNvPr id="4" name="Slide Number Placeholder 3"/>
          <p:cNvSpPr>
            <a:spLocks noGrp="1"/>
          </p:cNvSpPr>
          <p:nvPr>
            <p:ph type="sldNum" sz="quarter" idx="5"/>
          </p:nvPr>
        </p:nvSpPr>
        <p:spPr/>
        <p:txBody>
          <a:bodyPr/>
          <a:lstStyle/>
          <a:p>
            <a:fld id="{60AD5784-363F-4400-99AB-2D3D24196311}" type="slidenum">
              <a:rPr lang="en-GB" smtClean="0"/>
              <a:t>10</a:t>
            </a:fld>
            <a:endParaRPr lang="en-GB"/>
          </a:p>
        </p:txBody>
      </p:sp>
    </p:spTree>
    <p:extLst>
      <p:ext uri="{BB962C8B-B14F-4D97-AF65-F5344CB8AC3E}">
        <p14:creationId xmlns:p14="http://schemas.microsoft.com/office/powerpoint/2010/main" val="2845238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994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A4C87B-A9C4-49FE-AA8B-4555F442F63A}" type="datetimeFigureOut">
              <a:rPr lang="en-GB" smtClean="0"/>
              <a:t>23/09/2024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61691FF-94DE-4000-ABA2-91729F73873B}" type="slidenum">
              <a:rPr lang="en-GB" smtClean="0"/>
              <a:t>‹#›</a:t>
            </a:fld>
            <a:endParaRPr lang="en-GB"/>
          </a:p>
        </p:txBody>
      </p:sp>
    </p:spTree>
    <p:extLst>
      <p:ext uri="{BB962C8B-B14F-4D97-AF65-F5344CB8AC3E}">
        <p14:creationId xmlns:p14="http://schemas.microsoft.com/office/powerpoint/2010/main" val="2971755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437271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White- Title slide">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ext Placeholder 13"/>
          <p:cNvSpPr>
            <a:spLocks noGrp="1"/>
          </p:cNvSpPr>
          <p:nvPr>
            <p:ph type="body" sz="quarter" idx="11" hasCustomPrompt="1"/>
          </p:nvPr>
        </p:nvSpPr>
        <p:spPr>
          <a:xfrm>
            <a:off x="1582738" y="5389565"/>
            <a:ext cx="3586671" cy="365061"/>
          </a:xfrm>
          <a:prstGeom prst="rect">
            <a:avLst/>
          </a:prstGeom>
        </p:spPr>
        <p:txBody>
          <a:bodyPr/>
          <a:lstStyle>
            <a:lvl1pPr marL="0" indent="0">
              <a:lnSpc>
                <a:spcPct val="100000"/>
              </a:lnSpc>
              <a:buNone/>
              <a:defRPr sz="1200" b="1" i="0" baseline="0">
                <a:solidFill>
                  <a:srgbClr val="D6000D"/>
                </a:solidFill>
                <a:latin typeface="Arial" charset="0"/>
                <a:ea typeface="Arial" charset="0"/>
                <a:cs typeface="Arial" charset="0"/>
              </a:defRPr>
            </a:lvl1pPr>
          </a:lstStyle>
          <a:p>
            <a:pPr lvl="0"/>
            <a:r>
              <a:rPr lang="en-US" dirty="0"/>
              <a:t>PRESENTER NAME</a:t>
            </a:r>
          </a:p>
        </p:txBody>
      </p:sp>
      <p:sp>
        <p:nvSpPr>
          <p:cNvPr id="15" name="Text Placeholder 13"/>
          <p:cNvSpPr>
            <a:spLocks noGrp="1"/>
          </p:cNvSpPr>
          <p:nvPr>
            <p:ph type="body" sz="quarter" idx="12" hasCustomPrompt="1"/>
          </p:nvPr>
        </p:nvSpPr>
        <p:spPr>
          <a:xfrm>
            <a:off x="1582738" y="5711639"/>
            <a:ext cx="3586671" cy="401567"/>
          </a:xfrm>
          <a:prstGeom prst="rect">
            <a:avLst/>
          </a:prstGeom>
        </p:spPr>
        <p:txBody>
          <a:bodyPr/>
          <a:lstStyle>
            <a:lvl1pPr marL="0" indent="0">
              <a:lnSpc>
                <a:spcPct val="100000"/>
              </a:lnSpc>
              <a:buNone/>
              <a:defRPr sz="1200" b="0" i="0" baseline="0">
                <a:solidFill>
                  <a:srgbClr val="D6000D"/>
                </a:solidFill>
                <a:latin typeface="Arial" charset="0"/>
                <a:ea typeface="Arial" charset="0"/>
                <a:cs typeface="Arial" charset="0"/>
              </a:defRPr>
            </a:lvl1pPr>
          </a:lstStyle>
          <a:p>
            <a:pPr lvl="0"/>
            <a:r>
              <a:rPr lang="en-US" dirty="0"/>
              <a:t>PRESENTER TITLE</a:t>
            </a:r>
          </a:p>
        </p:txBody>
      </p:sp>
      <p:sp>
        <p:nvSpPr>
          <p:cNvPr id="16" name="Text Placeholder 13"/>
          <p:cNvSpPr>
            <a:spLocks noGrp="1"/>
          </p:cNvSpPr>
          <p:nvPr>
            <p:ph type="body" sz="quarter" idx="13" hasCustomPrompt="1"/>
          </p:nvPr>
        </p:nvSpPr>
        <p:spPr>
          <a:xfrm>
            <a:off x="1582738" y="6033713"/>
            <a:ext cx="3586671" cy="401567"/>
          </a:xfrm>
          <a:prstGeom prst="rect">
            <a:avLst/>
          </a:prstGeom>
        </p:spPr>
        <p:txBody>
          <a:bodyPr/>
          <a:lstStyle>
            <a:lvl1pPr marL="0" indent="0">
              <a:lnSpc>
                <a:spcPct val="100000"/>
              </a:lnSpc>
              <a:buNone/>
              <a:defRPr sz="900" b="0" i="0" baseline="0">
                <a:solidFill>
                  <a:srgbClr val="D6000D"/>
                </a:solidFill>
                <a:latin typeface="Arial" charset="0"/>
                <a:ea typeface="Arial" charset="0"/>
                <a:cs typeface="Arial" charset="0"/>
              </a:defRPr>
            </a:lvl1pPr>
          </a:lstStyle>
          <a:p>
            <a:pPr lvl="0"/>
            <a:r>
              <a:rPr lang="en-US" dirty="0"/>
              <a:t>DATE OF PRESENTATION</a:t>
            </a:r>
          </a:p>
        </p:txBody>
      </p:sp>
      <p:sp>
        <p:nvSpPr>
          <p:cNvPr id="5" name="Text Placeholder 4"/>
          <p:cNvSpPr>
            <a:spLocks noGrp="1"/>
          </p:cNvSpPr>
          <p:nvPr>
            <p:ph type="body" sz="quarter" idx="15" hasCustomPrompt="1"/>
          </p:nvPr>
        </p:nvSpPr>
        <p:spPr>
          <a:xfrm>
            <a:off x="1509586" y="1203608"/>
            <a:ext cx="5366703" cy="3234280"/>
          </a:xfrm>
          <a:prstGeom prst="rect">
            <a:avLst/>
          </a:prstGeom>
        </p:spPr>
        <p:txBody>
          <a:bodyPr lIns="288000" tIns="288000" rIns="288000" bIns="0"/>
          <a:lstStyle>
            <a:lvl1pPr marL="0" indent="0">
              <a:buNone/>
              <a:defRPr sz="3450" b="1">
                <a:solidFill>
                  <a:srgbClr val="D6000D"/>
                </a:solidFill>
              </a:defRPr>
            </a:lvl1pPr>
          </a:lstStyle>
          <a:p>
            <a:pPr lvl="0"/>
            <a:r>
              <a:rPr lang="en-US" dirty="0"/>
              <a:t>PRESENTATION TITLE GOES HERE UPPERCASE 48PT </a:t>
            </a:r>
          </a:p>
        </p:txBody>
      </p:sp>
    </p:spTree>
    <p:extLst>
      <p:ext uri="{BB962C8B-B14F-4D97-AF65-F5344CB8AC3E}">
        <p14:creationId xmlns:p14="http://schemas.microsoft.com/office/powerpoint/2010/main" val="992793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MDBS open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2415595"/>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0350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MDBS open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46844790"/>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818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939739F-D82C-4FA6-A01C-F2A62918F39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786807" y="5782559"/>
            <a:ext cx="1832169" cy="705600"/>
          </a:xfrm>
          <a:prstGeom prst="rect">
            <a:avLst/>
          </a:prstGeom>
        </p:spPr>
      </p:pic>
      <p:sp>
        <p:nvSpPr>
          <p:cNvPr id="7" name="Title Placeholder 6">
            <a:extLst>
              <a:ext uri="{FF2B5EF4-FFF2-40B4-BE49-F238E27FC236}">
                <a16:creationId xmlns:a16="http://schemas.microsoft.com/office/drawing/2014/main" id="{E9B1E63C-C1D7-4DE7-A7B3-8A0C8241CA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8" name="Text Placeholder 7">
            <a:extLst>
              <a:ext uri="{FF2B5EF4-FFF2-40B4-BE49-F238E27FC236}">
                <a16:creationId xmlns:a16="http://schemas.microsoft.com/office/drawing/2014/main" id="{42E0D4E8-E045-49E7-83F0-8B43414A98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874702292"/>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63" r:id="rId3"/>
    <p:sldLayoutId id="2147483672" r:id="rId4"/>
  </p:sldLayoutIdLst>
  <p:txStyles>
    <p:titleStyle>
      <a:lvl1pPr algn="l" defTabSz="914400" rtl="0" eaLnBrk="1" latinLnBrk="0" hangingPunct="1">
        <a:lnSpc>
          <a:spcPct val="90000"/>
        </a:lnSpc>
        <a:spcBef>
          <a:spcPct val="0"/>
        </a:spcBef>
        <a:buNone/>
        <a:defRPr sz="4400" kern="1200" baseline="0">
          <a:solidFill>
            <a:srgbClr val="D5000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D6000D"/>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16352" y="2597971"/>
            <a:ext cx="6559296" cy="1649358"/>
          </a:xfrm>
          <a:prstGeom prst="rect">
            <a:avLst/>
          </a:prstGeom>
        </p:spPr>
      </p:pic>
    </p:spTree>
    <p:extLst>
      <p:ext uri="{BB962C8B-B14F-4D97-AF65-F5344CB8AC3E}">
        <p14:creationId xmlns:p14="http://schemas.microsoft.com/office/powerpoint/2010/main" val="2922991574"/>
      </p:ext>
    </p:extLst>
  </p:cSld>
  <p:clrMap bg1="lt1" tx1="dk1" bg2="lt2" tx2="dk2" accent1="accent1" accent2="accent2" accent3="accent3" accent4="accent4" accent5="accent5" accent6="accent6" hlink="hlink" folHlink="folHlink"/>
  <p:sldLayoutIdLst>
    <p:sldLayoutId id="2147483666" r:id="rId1"/>
    <p:sldLayoutId id="2147483667" r:id="rId2"/>
  </p:sldLayoutIdLst>
  <p:transition spd="slow"/>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charset="0"/>
        </a:defRPr>
      </a:lvl2pPr>
      <a:lvl3pPr algn="l" rtl="0" eaLnBrk="1" fontAlgn="base" hangingPunct="1">
        <a:lnSpc>
          <a:spcPct val="90000"/>
        </a:lnSpc>
        <a:spcBef>
          <a:spcPct val="0"/>
        </a:spcBef>
        <a:spcAft>
          <a:spcPct val="0"/>
        </a:spcAft>
        <a:defRPr sz="4400">
          <a:solidFill>
            <a:schemeClr val="tx1"/>
          </a:solidFill>
          <a:latin typeface="Calibri Light" charset="0"/>
        </a:defRPr>
      </a:lvl3pPr>
      <a:lvl4pPr algn="l" rtl="0" eaLnBrk="1" fontAlgn="base" hangingPunct="1">
        <a:lnSpc>
          <a:spcPct val="90000"/>
        </a:lnSpc>
        <a:spcBef>
          <a:spcPct val="0"/>
        </a:spcBef>
        <a:spcAft>
          <a:spcPct val="0"/>
        </a:spcAft>
        <a:defRPr sz="4400">
          <a:solidFill>
            <a:schemeClr val="tx1"/>
          </a:solidFill>
          <a:latin typeface="Calibri Light" charset="0"/>
        </a:defRPr>
      </a:lvl4pPr>
      <a:lvl5pPr algn="l" rtl="0" eaLnBrk="1" fontAlgn="base" hangingPunct="1">
        <a:lnSpc>
          <a:spcPct val="90000"/>
        </a:lnSpc>
        <a:spcBef>
          <a:spcPct val="0"/>
        </a:spcBef>
        <a:spcAft>
          <a:spcPct val="0"/>
        </a:spcAft>
        <a:defRPr sz="4400">
          <a:solidFill>
            <a:schemeClr val="tx1"/>
          </a:solidFill>
          <a:latin typeface="Calibri Light" charset="0"/>
        </a:defRPr>
      </a:lvl5pPr>
      <a:lvl6pPr marL="457200" algn="l" rtl="0" eaLnBrk="1" fontAlgn="base" hangingPunct="1">
        <a:lnSpc>
          <a:spcPct val="90000"/>
        </a:lnSpc>
        <a:spcBef>
          <a:spcPct val="0"/>
        </a:spcBef>
        <a:spcAft>
          <a:spcPct val="0"/>
        </a:spcAft>
        <a:defRPr sz="4400">
          <a:solidFill>
            <a:schemeClr val="tx1"/>
          </a:solidFill>
          <a:latin typeface="Calibri Light" charset="0"/>
        </a:defRPr>
      </a:lvl6pPr>
      <a:lvl7pPr marL="914400" algn="l" rtl="0" eaLnBrk="1" fontAlgn="base" hangingPunct="1">
        <a:lnSpc>
          <a:spcPct val="90000"/>
        </a:lnSpc>
        <a:spcBef>
          <a:spcPct val="0"/>
        </a:spcBef>
        <a:spcAft>
          <a:spcPct val="0"/>
        </a:spcAft>
        <a:defRPr sz="4400">
          <a:solidFill>
            <a:schemeClr val="tx1"/>
          </a:solidFill>
          <a:latin typeface="Calibri Light" charset="0"/>
        </a:defRPr>
      </a:lvl7pPr>
      <a:lvl8pPr marL="1371600" algn="l" rtl="0" eaLnBrk="1" fontAlgn="base" hangingPunct="1">
        <a:lnSpc>
          <a:spcPct val="90000"/>
        </a:lnSpc>
        <a:spcBef>
          <a:spcPct val="0"/>
        </a:spcBef>
        <a:spcAft>
          <a:spcPct val="0"/>
        </a:spcAft>
        <a:defRPr sz="4400">
          <a:solidFill>
            <a:schemeClr val="tx1"/>
          </a:solidFill>
          <a:latin typeface="Calibri Light" charset="0"/>
        </a:defRPr>
      </a:lvl8pPr>
      <a:lvl9pPr marL="1828800" algn="l" rtl="0" eaLnBrk="1" fontAlgn="base" hangingPunct="1">
        <a:lnSpc>
          <a:spcPct val="90000"/>
        </a:lnSpc>
        <a:spcBef>
          <a:spcPct val="0"/>
        </a:spcBef>
        <a:spcAft>
          <a:spcPct val="0"/>
        </a:spcAft>
        <a:defRPr sz="4400">
          <a:solidFill>
            <a:schemeClr val="tx1"/>
          </a:solidFill>
          <a:latin typeface="Calibri Light" charset="0"/>
        </a:defRPr>
      </a:lvl9pPr>
    </p:titleStyle>
    <p:body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D6000D"/>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16352" y="2597971"/>
            <a:ext cx="6559296" cy="1649358"/>
          </a:xfrm>
          <a:prstGeom prst="rect">
            <a:avLst/>
          </a:prstGeom>
        </p:spPr>
      </p:pic>
    </p:spTree>
    <p:extLst>
      <p:ext uri="{BB962C8B-B14F-4D97-AF65-F5344CB8AC3E}">
        <p14:creationId xmlns:p14="http://schemas.microsoft.com/office/powerpoint/2010/main" val="4241671283"/>
      </p:ext>
    </p:extLst>
  </p:cSld>
  <p:clrMap bg1="lt1" tx1="dk1" bg2="lt2" tx2="dk2" accent1="accent1" accent2="accent2" accent3="accent3" accent4="accent4" accent5="accent5" accent6="accent6" hlink="hlink" folHlink="folHlink"/>
  <p:sldLayoutIdLst>
    <p:sldLayoutId id="2147483669" r:id="rId1"/>
    <p:sldLayoutId id="2147483670" r:id="rId2"/>
  </p:sldLayoutIdLst>
  <p:transition spd="slow"/>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charset="0"/>
        </a:defRPr>
      </a:lvl2pPr>
      <a:lvl3pPr algn="l" rtl="0" eaLnBrk="1" fontAlgn="base" hangingPunct="1">
        <a:lnSpc>
          <a:spcPct val="90000"/>
        </a:lnSpc>
        <a:spcBef>
          <a:spcPct val="0"/>
        </a:spcBef>
        <a:spcAft>
          <a:spcPct val="0"/>
        </a:spcAft>
        <a:defRPr sz="4400">
          <a:solidFill>
            <a:schemeClr val="tx1"/>
          </a:solidFill>
          <a:latin typeface="Calibri Light" charset="0"/>
        </a:defRPr>
      </a:lvl3pPr>
      <a:lvl4pPr algn="l" rtl="0" eaLnBrk="1" fontAlgn="base" hangingPunct="1">
        <a:lnSpc>
          <a:spcPct val="90000"/>
        </a:lnSpc>
        <a:spcBef>
          <a:spcPct val="0"/>
        </a:spcBef>
        <a:spcAft>
          <a:spcPct val="0"/>
        </a:spcAft>
        <a:defRPr sz="4400">
          <a:solidFill>
            <a:schemeClr val="tx1"/>
          </a:solidFill>
          <a:latin typeface="Calibri Light" charset="0"/>
        </a:defRPr>
      </a:lvl4pPr>
      <a:lvl5pPr algn="l" rtl="0" eaLnBrk="1" fontAlgn="base" hangingPunct="1">
        <a:lnSpc>
          <a:spcPct val="90000"/>
        </a:lnSpc>
        <a:spcBef>
          <a:spcPct val="0"/>
        </a:spcBef>
        <a:spcAft>
          <a:spcPct val="0"/>
        </a:spcAft>
        <a:defRPr sz="4400">
          <a:solidFill>
            <a:schemeClr val="tx1"/>
          </a:solidFill>
          <a:latin typeface="Calibri Light" charset="0"/>
        </a:defRPr>
      </a:lvl5pPr>
      <a:lvl6pPr marL="457200" algn="l" rtl="0" eaLnBrk="1" fontAlgn="base" hangingPunct="1">
        <a:lnSpc>
          <a:spcPct val="90000"/>
        </a:lnSpc>
        <a:spcBef>
          <a:spcPct val="0"/>
        </a:spcBef>
        <a:spcAft>
          <a:spcPct val="0"/>
        </a:spcAft>
        <a:defRPr sz="4400">
          <a:solidFill>
            <a:schemeClr val="tx1"/>
          </a:solidFill>
          <a:latin typeface="Calibri Light" charset="0"/>
        </a:defRPr>
      </a:lvl6pPr>
      <a:lvl7pPr marL="914400" algn="l" rtl="0" eaLnBrk="1" fontAlgn="base" hangingPunct="1">
        <a:lnSpc>
          <a:spcPct val="90000"/>
        </a:lnSpc>
        <a:spcBef>
          <a:spcPct val="0"/>
        </a:spcBef>
        <a:spcAft>
          <a:spcPct val="0"/>
        </a:spcAft>
        <a:defRPr sz="4400">
          <a:solidFill>
            <a:schemeClr val="tx1"/>
          </a:solidFill>
          <a:latin typeface="Calibri Light" charset="0"/>
        </a:defRPr>
      </a:lvl7pPr>
      <a:lvl8pPr marL="1371600" algn="l" rtl="0" eaLnBrk="1" fontAlgn="base" hangingPunct="1">
        <a:lnSpc>
          <a:spcPct val="90000"/>
        </a:lnSpc>
        <a:spcBef>
          <a:spcPct val="0"/>
        </a:spcBef>
        <a:spcAft>
          <a:spcPct val="0"/>
        </a:spcAft>
        <a:defRPr sz="4400">
          <a:solidFill>
            <a:schemeClr val="tx1"/>
          </a:solidFill>
          <a:latin typeface="Calibri Light" charset="0"/>
        </a:defRPr>
      </a:lvl8pPr>
      <a:lvl9pPr marL="1828800" algn="l" rtl="0" eaLnBrk="1" fontAlgn="base" hangingPunct="1">
        <a:lnSpc>
          <a:spcPct val="90000"/>
        </a:lnSpc>
        <a:spcBef>
          <a:spcPct val="0"/>
        </a:spcBef>
        <a:spcAft>
          <a:spcPct val="0"/>
        </a:spcAft>
        <a:defRPr sz="4400">
          <a:solidFill>
            <a:schemeClr val="tx1"/>
          </a:solidFill>
          <a:latin typeface="Calibri Light" charset="0"/>
        </a:defRPr>
      </a:lvl9pPr>
    </p:titleStyle>
    <p:body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www.med.qub.ac.uk/portal/cskills/students/DOCS.aspx"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www.med.qub.ac.uk/portal/Account/Login.aspx"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title" idx="4294967295"/>
          </p:nvPr>
        </p:nvSpPr>
        <p:spPr>
          <a:xfrm>
            <a:off x="1769165" y="2350093"/>
            <a:ext cx="5670726" cy="2385308"/>
          </a:xfrm>
          <a:prstGeom prst="rect">
            <a:avLst/>
          </a:prstGeom>
          <a:noFill/>
          <a:ln>
            <a:noFill/>
            <a:prstDash/>
          </a:ln>
          <a:effectLst/>
        </p:spPr>
        <p:txBody>
          <a:bodyPr rot="0" spcFirstLastPara="0" vertOverflow="overflow" horzOverflow="overflow" vert="horz" wrap="square" lIns="288000" tIns="288000" rIns="288000" bIns="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90000"/>
              </a:lnSpc>
              <a:spcBef>
                <a:spcPts val="1000"/>
              </a:spcBef>
              <a:spcAft>
                <a:spcPts val="0"/>
              </a:spcAft>
              <a:buClrTx/>
              <a:buSzTx/>
              <a:buFont typeface="Arial"/>
              <a:buNone/>
              <a:tabLst/>
              <a:defRPr/>
            </a:pPr>
            <a:r>
              <a:rPr kumimoji="0" lang="en-GB" b="1" i="0" u="none" strike="noStrike" kern="1200" cap="none" spc="0" normalizeH="0" noProof="0" dirty="0">
                <a:ln>
                  <a:noFill/>
                </a:ln>
                <a:solidFill>
                  <a:srgbClr val="D6000D"/>
                </a:solidFill>
                <a:effectLst/>
                <a:uLnTx/>
                <a:uFillTx/>
                <a:latin typeface="+mn-lt"/>
                <a:ea typeface="+mn-ea"/>
                <a:cs typeface="+mn-cs"/>
              </a:rPr>
              <a:t>Year 2 </a:t>
            </a:r>
            <a:r>
              <a:rPr lang="en-GB" b="1" dirty="0">
                <a:solidFill>
                  <a:srgbClr val="D6000D"/>
                </a:solidFill>
                <a:latin typeface="+mn-lt"/>
                <a:ea typeface="+mn-ea"/>
                <a:cs typeface="+mn-cs"/>
              </a:rPr>
              <a:t>Autumn</a:t>
            </a:r>
            <a:r>
              <a:rPr kumimoji="0" lang="en-GB" b="1" i="0" u="none" strike="noStrike" kern="1200" cap="none" spc="0" normalizeH="0" noProof="0" dirty="0">
                <a:ln>
                  <a:noFill/>
                </a:ln>
                <a:solidFill>
                  <a:srgbClr val="D6000D"/>
                </a:solidFill>
                <a:effectLst/>
                <a:uLnTx/>
                <a:uFillTx/>
                <a:latin typeface="+mn-lt"/>
                <a:ea typeface="+mn-ea"/>
                <a:cs typeface="+mn-cs"/>
              </a:rPr>
              <a:t> 24</a:t>
            </a:r>
            <a:endParaRPr kumimoji="0" lang="en-GB" b="1" i="0" u="none" strike="noStrike" kern="1200" cap="none" spc="0" normalizeH="0" baseline="0" noProof="0" dirty="0">
              <a:ln>
                <a:noFill/>
              </a:ln>
              <a:solidFill>
                <a:srgbClr val="D6000D"/>
              </a:solidFill>
              <a:effectLst/>
              <a:uLnTx/>
              <a:uFillTx/>
              <a:latin typeface="+mn-lt"/>
              <a:ea typeface="+mn-ea"/>
              <a:cs typeface="+mn-cs"/>
            </a:endParaRPr>
          </a:p>
        </p:txBody>
      </p:sp>
      <p:sp>
        <p:nvSpPr>
          <p:cNvPr id="2" name="Text Placeholder 1"/>
          <p:cNvSpPr>
            <a:spLocks noGrp="1"/>
          </p:cNvSpPr>
          <p:nvPr>
            <p:ph type="body" sz="quarter" idx="11"/>
          </p:nvPr>
        </p:nvSpPr>
        <p:spPr>
          <a:xfrm>
            <a:off x="943435" y="4950708"/>
            <a:ext cx="5152565" cy="1003283"/>
          </a:xfrm>
        </p:spPr>
        <p:txBody>
          <a:bodyPr>
            <a:normAutofit/>
          </a:bodyPr>
          <a:lstStyle/>
          <a:p>
            <a:r>
              <a:rPr lang="en-GB" sz="1600" dirty="0"/>
              <a:t>Dr D Wilson - diane.wilson@qub.ac.uk</a:t>
            </a:r>
          </a:p>
          <a:p>
            <a:r>
              <a:rPr lang="en-GB" sz="1600" dirty="0"/>
              <a:t>Dr  A McVeigh – a.mcveigh@qub.ac.uk</a:t>
            </a:r>
          </a:p>
          <a:p>
            <a:endParaRPr lang="en-US" sz="1600" dirty="0">
              <a:ea typeface="+mn-lt"/>
              <a:cs typeface="+mn-lt"/>
            </a:endParaRPr>
          </a:p>
        </p:txBody>
      </p:sp>
    </p:spTree>
    <p:custDataLst>
      <p:tags r:id="rId1"/>
    </p:custDataLst>
    <p:extLst>
      <p:ext uri="{BB962C8B-B14F-4D97-AF65-F5344CB8AC3E}">
        <p14:creationId xmlns:p14="http://schemas.microsoft.com/office/powerpoint/2010/main" val="937237342"/>
      </p:ext>
    </p:extLst>
  </p:cSld>
  <p:clrMapOvr>
    <a:masterClrMapping/>
  </p:clrMapOvr>
  <mc:AlternateContent xmlns:mc="http://schemas.openxmlformats.org/markup-compatibility/2006" xmlns:p14="http://schemas.microsoft.com/office/powerpoint/2010/main">
    <mc:Choice Requires="p14">
      <p:transition spd="slow" p14:dur="2000" advTm="9381"/>
    </mc:Choice>
    <mc:Fallback xmlns="">
      <p:transition spd="slow" advTm="938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02F4A-B132-8713-2EDA-83DC4290D0EF}"/>
              </a:ext>
            </a:extLst>
          </p:cNvPr>
          <p:cNvSpPr>
            <a:spLocks noGrp="1"/>
          </p:cNvSpPr>
          <p:nvPr>
            <p:ph type="title"/>
          </p:nvPr>
        </p:nvSpPr>
        <p:spPr/>
        <p:txBody>
          <a:bodyPr/>
          <a:lstStyle/>
          <a:p>
            <a:r>
              <a:rPr lang="en-GB" dirty="0"/>
              <a:t>Feedback</a:t>
            </a:r>
          </a:p>
        </p:txBody>
      </p:sp>
      <p:sp>
        <p:nvSpPr>
          <p:cNvPr id="3" name="Content Placeholder 2">
            <a:extLst>
              <a:ext uri="{FF2B5EF4-FFF2-40B4-BE49-F238E27FC236}">
                <a16:creationId xmlns:a16="http://schemas.microsoft.com/office/drawing/2014/main" id="{9CD820F8-0B98-7F36-C184-56D2186B218E}"/>
              </a:ext>
            </a:extLst>
          </p:cNvPr>
          <p:cNvSpPr>
            <a:spLocks noGrp="1"/>
          </p:cNvSpPr>
          <p:nvPr>
            <p:ph idx="1"/>
          </p:nvPr>
        </p:nvSpPr>
        <p:spPr/>
        <p:txBody>
          <a:bodyPr>
            <a:normAutofit/>
          </a:bodyPr>
          <a:lstStyle/>
          <a:p>
            <a:endParaRPr lang="en-US" dirty="0"/>
          </a:p>
          <a:p>
            <a:r>
              <a:rPr lang="en-US" dirty="0"/>
              <a:t>Give immediate verbal feedback</a:t>
            </a:r>
          </a:p>
          <a:p>
            <a:pPr marL="0" indent="0">
              <a:buNone/>
            </a:pPr>
            <a:endParaRPr lang="en-US" dirty="0"/>
          </a:p>
          <a:p>
            <a:r>
              <a:rPr lang="en-US" dirty="0"/>
              <a:t>Consider using DOCS - specific detailed feedback</a:t>
            </a:r>
          </a:p>
          <a:p>
            <a:endParaRPr lang="en-GB" dirty="0"/>
          </a:p>
          <a:p>
            <a:pPr algn="just" rtl="0" fontAlgn="base"/>
            <a:r>
              <a:rPr lang="en-GB" sz="2800" b="1" i="0" u="sng" dirty="0">
                <a:solidFill>
                  <a:srgbClr val="FF0000"/>
                </a:solidFill>
                <a:effectLst/>
                <a:latin typeface="Arial" panose="020B0604020202020204" pitchFamily="34" charset="0"/>
              </a:rPr>
              <a:t>NEW Mini- CEX forms - ‘My Progress’ PORTFOLIO App</a:t>
            </a:r>
            <a:r>
              <a:rPr lang="en-GB" sz="2800" b="0" i="0" dirty="0">
                <a:solidFill>
                  <a:srgbClr val="000000"/>
                </a:solidFill>
                <a:effectLst/>
                <a:latin typeface="Arial" panose="020B0604020202020204" pitchFamily="34" charset="0"/>
              </a:rPr>
              <a:t> </a:t>
            </a:r>
            <a:endParaRPr lang="en-GB" b="0" i="0" dirty="0">
              <a:solidFill>
                <a:srgbClr val="000000"/>
              </a:solidFill>
              <a:effectLst/>
              <a:latin typeface="Segoe UI" panose="020B0502040204020203" pitchFamily="34" charset="0"/>
            </a:endParaRPr>
          </a:p>
          <a:p>
            <a:pPr marL="0" indent="0" algn="just" rtl="0" fontAlgn="base">
              <a:lnSpc>
                <a:spcPct val="120000"/>
              </a:lnSpc>
              <a:buNone/>
            </a:pPr>
            <a:r>
              <a:rPr lang="en-GB" dirty="0">
                <a:solidFill>
                  <a:srgbClr val="000000"/>
                </a:solidFill>
                <a:latin typeface="Arial" panose="020B0604020202020204" pitchFamily="34" charset="0"/>
              </a:rPr>
              <a:t> O</a:t>
            </a:r>
            <a:r>
              <a:rPr lang="en-GB" sz="2800" b="0" i="0" dirty="0">
                <a:solidFill>
                  <a:srgbClr val="000000"/>
                </a:solidFill>
                <a:effectLst/>
                <a:latin typeface="Arial" panose="020B0604020202020204" pitchFamily="34" charset="0"/>
              </a:rPr>
              <a:t>nline Mini-CEX forms are completed on the student`s phone. </a:t>
            </a:r>
            <a:endParaRPr lang="en-GB" b="0" i="0" dirty="0">
              <a:solidFill>
                <a:srgbClr val="000000"/>
              </a:solidFill>
              <a:effectLst/>
              <a:latin typeface="Segoe UI" panose="020B0502040204020203" pitchFamily="34" charset="0"/>
            </a:endParaRPr>
          </a:p>
          <a:p>
            <a:pPr marL="0" indent="0">
              <a:buNone/>
            </a:pPr>
            <a:r>
              <a:rPr lang="en-GB" dirty="0"/>
              <a:t> Please complete ONE for each student during autumn.</a:t>
            </a:r>
          </a:p>
          <a:p>
            <a:pPr marL="0" indent="0">
              <a:buNone/>
            </a:pPr>
            <a:endParaRPr lang="en-GB" dirty="0"/>
          </a:p>
        </p:txBody>
      </p:sp>
    </p:spTree>
    <p:extLst>
      <p:ext uri="{BB962C8B-B14F-4D97-AF65-F5344CB8AC3E}">
        <p14:creationId xmlns:p14="http://schemas.microsoft.com/office/powerpoint/2010/main" val="3546861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20916" y="636045"/>
            <a:ext cx="6102825" cy="923330"/>
          </a:xfrm>
          <a:prstGeom prst="rect">
            <a:avLst/>
          </a:prstGeom>
        </p:spPr>
        <p:txBody>
          <a:bodyPr wrap="none">
            <a:spAutoFit/>
          </a:bodyPr>
          <a:lstStyle/>
          <a:p>
            <a:r>
              <a:rPr lang="en-GB" dirty="0">
                <a:hlinkClick r:id="rId3"/>
              </a:rPr>
              <a:t>https://www.med.qub.ac.uk/portal/cskills/students/DOCS.aspx</a:t>
            </a:r>
            <a:endParaRPr lang="en-GB" dirty="0"/>
          </a:p>
          <a:p>
            <a:endParaRPr lang="en-GB" dirty="0"/>
          </a:p>
          <a:p>
            <a:r>
              <a:rPr lang="en-GB" dirty="0"/>
              <a:t>Feedback tools   and   ** NOT OSCE MARKING SHEETS **   </a:t>
            </a:r>
          </a:p>
        </p:txBody>
      </p:sp>
      <p:pic>
        <p:nvPicPr>
          <p:cNvPr id="6" name="Content Placeholder 5"/>
          <p:cNvPicPr>
            <a:picLocks noGrp="1" noChangeAspect="1"/>
          </p:cNvPicPr>
          <p:nvPr>
            <p:ph idx="4294967295"/>
          </p:nvPr>
        </p:nvPicPr>
        <p:blipFill>
          <a:blip r:embed="rId4">
            <a:extLst>
              <a:ext uri="{28A0092B-C50C-407E-A947-70E740481C1C}">
                <a14:useLocalDpi xmlns:a14="http://schemas.microsoft.com/office/drawing/2010/main" val="0"/>
              </a:ext>
            </a:extLst>
          </a:blip>
          <a:stretch>
            <a:fillRect/>
          </a:stretch>
        </p:blipFill>
        <p:spPr>
          <a:xfrm>
            <a:off x="1226127" y="2210256"/>
            <a:ext cx="7303328" cy="4127510"/>
          </a:xfrm>
        </p:spPr>
      </p:pic>
    </p:spTree>
    <p:custDataLst>
      <p:tags r:id="rId1"/>
    </p:custDataLst>
    <p:extLst>
      <p:ext uri="{BB962C8B-B14F-4D97-AF65-F5344CB8AC3E}">
        <p14:creationId xmlns:p14="http://schemas.microsoft.com/office/powerpoint/2010/main" val="2871919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37D8847E-53CB-49F5-82F9-204C0CFABFFA}"/>
              </a:ext>
            </a:extLst>
          </p:cNvPr>
          <p:cNvSpPr>
            <a:spLocks noGrp="1"/>
          </p:cNvSpPr>
          <p:nvPr>
            <p:ph type="title"/>
          </p:nvPr>
        </p:nvSpPr>
        <p:spPr>
          <a:xfrm>
            <a:off x="838200" y="365125"/>
            <a:ext cx="10515600" cy="1325563"/>
          </a:xfrm>
        </p:spPr>
        <p:txBody>
          <a:bodyPr>
            <a:normAutofit/>
          </a:bodyPr>
          <a:lstStyle/>
          <a:p>
            <a:r>
              <a:rPr lang="en-US" sz="4000" b="1" dirty="0"/>
              <a:t>Exceptional Circumstances</a:t>
            </a:r>
          </a:p>
        </p:txBody>
      </p:sp>
      <p:sp>
        <p:nvSpPr>
          <p:cNvPr id="8" name="Content Placeholder 2">
            <a:extLst>
              <a:ext uri="{FF2B5EF4-FFF2-40B4-BE49-F238E27FC236}">
                <a16:creationId xmlns:a16="http://schemas.microsoft.com/office/drawing/2014/main" id="{A9368C70-52A0-4739-9A43-057C879EEA50}"/>
              </a:ext>
            </a:extLst>
          </p:cNvPr>
          <p:cNvSpPr>
            <a:spLocks noGrp="1"/>
          </p:cNvSpPr>
          <p:nvPr>
            <p:ph idx="1"/>
          </p:nvPr>
        </p:nvSpPr>
        <p:spPr>
          <a:xfrm>
            <a:off x="838200" y="1690687"/>
            <a:ext cx="10515600" cy="4486275"/>
          </a:xfrm>
        </p:spPr>
        <p:txBody>
          <a:bodyPr>
            <a:normAutofit fontScale="92500" lnSpcReduction="20000"/>
          </a:bodyPr>
          <a:lstStyle/>
          <a:p>
            <a:pPr marL="0" indent="0" eaLnBrk="0" fontAlgn="base" hangingPunct="0">
              <a:lnSpc>
                <a:spcPct val="100000"/>
              </a:lnSpc>
              <a:spcBef>
                <a:spcPct val="0"/>
              </a:spcBef>
              <a:spcAft>
                <a:spcPct val="0"/>
              </a:spcAft>
              <a:buNone/>
            </a:pPr>
            <a:r>
              <a:rPr lang="en-GB" altLang="en-US" sz="2400" b="1" dirty="0">
                <a:latin typeface="Arial" panose="020B0604020202020204" pitchFamily="34" charset="0"/>
                <a:ea typeface="Times New Roman" panose="02020603050405020304" pitchFamily="18" charset="0"/>
                <a:cs typeface="Arial" panose="020B0604020202020204" pitchFamily="34" charset="0"/>
              </a:rPr>
              <a:t>Keep contact details for the group – student representative</a:t>
            </a:r>
          </a:p>
          <a:p>
            <a:pPr marL="0" marR="0" lvl="0" indent="0" algn="l" defTabSz="914400" rtl="0" eaLnBrk="0" fontAlgn="base" latinLnBrk="0" hangingPunct="0">
              <a:lnSpc>
                <a:spcPct val="100000"/>
              </a:lnSpc>
              <a:spcBef>
                <a:spcPct val="0"/>
              </a:spcBef>
              <a:spcAft>
                <a:spcPct val="0"/>
              </a:spcAft>
              <a:buClrTx/>
              <a:buSzTx/>
              <a:buFontTx/>
              <a:buNone/>
              <a:tabLst/>
            </a:pPr>
            <a:endParaRPr lang="en-GB" altLang="en-US" sz="2400" b="1" dirty="0">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GB" altLang="en-US" sz="2400" b="1" dirty="0">
                <a:latin typeface="Arial" panose="020B0604020202020204" pitchFamily="34" charset="0"/>
                <a:ea typeface="Times New Roman" panose="02020603050405020304" pitchFamily="18" charset="0"/>
                <a:cs typeface="Arial" panose="020B0604020202020204" pitchFamily="34" charset="0"/>
              </a:rPr>
              <a:t>In exceptional circumstances, you</a:t>
            </a:r>
            <a:r>
              <a:rPr kumimoji="0" lang="en-GB" altLang="en-US" sz="2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may need to use an alternative date to deliver a teaching session -  Monday 9 &amp; Thursday </a:t>
            </a:r>
            <a:r>
              <a:rPr lang="en-GB" altLang="en-US" sz="2400" b="1" dirty="0">
                <a:latin typeface="Arial" panose="020B0604020202020204" pitchFamily="34" charset="0"/>
                <a:ea typeface="Times New Roman" panose="02020603050405020304" pitchFamily="18" charset="0"/>
                <a:cs typeface="Arial" panose="020B0604020202020204" pitchFamily="34" charset="0"/>
              </a:rPr>
              <a:t>12 December</a:t>
            </a:r>
            <a:r>
              <a:rPr kumimoji="0" lang="en-GB" altLang="en-US" sz="2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GB" altLang="en-US"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GB" altLang="en-US" sz="2400" dirty="0">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GB" altLang="en-US" sz="3200" dirty="0">
                <a:solidFill>
                  <a:srgbClr val="D5000D"/>
                </a:solidFill>
                <a:latin typeface="+mj-lt"/>
                <a:ea typeface="+mj-ea"/>
                <a:cs typeface="+mj-cs"/>
              </a:rPr>
              <a:t>Attendance</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100% attendance at these sessions is expected. Please keep a record of attendance. Contact CSEC staff if a student misses more than 1 session.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GB" altLang="en-US" sz="2400" dirty="0">
                <a:latin typeface="Arial" panose="020B0604020202020204" pitchFamily="34" charset="0"/>
                <a:cs typeface="Arial" panose="020B0604020202020204" pitchFamily="34" charset="0"/>
              </a:rPr>
              <a:t>In the case of illness, please allow s</a:t>
            </a:r>
            <a:r>
              <a:rPr kumimoji="0" lang="en-GB"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tudents to swap within their group to maximise these face-to-face teaching opportunities. </a:t>
            </a:r>
          </a:p>
          <a:p>
            <a:pPr marL="0" marR="0" lvl="0" indent="0" algn="l" defTabSz="914400" rtl="0" eaLnBrk="0" fontAlgn="base" latinLnBrk="0" hangingPunct="0">
              <a:lnSpc>
                <a:spcPct val="100000"/>
              </a:lnSpc>
              <a:spcBef>
                <a:spcPct val="0"/>
              </a:spcBef>
              <a:spcAft>
                <a:spcPct val="0"/>
              </a:spcAft>
              <a:buClrTx/>
              <a:buSzTx/>
              <a:buFontTx/>
              <a:buNone/>
              <a:tabLst/>
            </a:pPr>
            <a:endParaRPr lang="en-GB" altLang="en-US" sz="2400" dirty="0">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GB" sz="2400" dirty="0">
                <a:latin typeface="Arial" panose="020B0604020202020204" pitchFamily="34" charset="0"/>
                <a:cs typeface="Arial" panose="020B0604020202020204" pitchFamily="34" charset="0"/>
              </a:rPr>
              <a:t>Should you have any specific concerns regarding any student within your group or issues with attendance, it is important you contact CSEC staff and bring it to their attention as soon as possible. </a:t>
            </a:r>
            <a:endParaRPr lang="en-GB" alt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274486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442E1-F26B-AF01-ED5B-14DDA9E80B32}"/>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4D83681-CB92-5372-A6BB-6F8CD3B5F7D9}"/>
              </a:ext>
            </a:extLst>
          </p:cNvPr>
          <p:cNvSpPr>
            <a:spLocks noGrp="1"/>
          </p:cNvSpPr>
          <p:nvPr>
            <p:ph idx="1"/>
          </p:nvPr>
        </p:nvSpPr>
        <p:spPr/>
        <p:txBody>
          <a:bodyPr/>
          <a:lstStyle/>
          <a:p>
            <a:pPr marL="0" indent="0" algn="ctr">
              <a:buNone/>
            </a:pPr>
            <a:endParaRPr lang="en-GB" dirty="0"/>
          </a:p>
          <a:p>
            <a:pPr marL="0" indent="0" algn="ctr">
              <a:buNone/>
            </a:pPr>
            <a:endParaRPr lang="en-GB" dirty="0"/>
          </a:p>
          <a:p>
            <a:pPr marL="0" indent="0" algn="ctr">
              <a:buNone/>
            </a:pPr>
            <a:r>
              <a:rPr lang="en-GB" dirty="0"/>
              <a:t>Any questions? </a:t>
            </a:r>
          </a:p>
        </p:txBody>
      </p:sp>
    </p:spTree>
    <p:extLst>
      <p:ext uri="{BB962C8B-B14F-4D97-AF65-F5344CB8AC3E}">
        <p14:creationId xmlns:p14="http://schemas.microsoft.com/office/powerpoint/2010/main" val="707759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C7049-865F-8EE3-3591-75BBFE85249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D0958D7A-7F0C-4CA0-7D14-064A235C0C6D}"/>
              </a:ext>
            </a:extLst>
          </p:cNvPr>
          <p:cNvSpPr>
            <a:spLocks noGrp="1"/>
          </p:cNvSpPr>
          <p:nvPr>
            <p:ph idx="1"/>
          </p:nvPr>
        </p:nvSpPr>
        <p:spPr/>
        <p:txBody>
          <a:bodyPr>
            <a:normAutofit/>
          </a:bodyPr>
          <a:lstStyle/>
          <a:p>
            <a:pPr marL="0" indent="0" algn="ctr">
              <a:buNone/>
            </a:pPr>
            <a:endParaRPr lang="en-GB" sz="4000" dirty="0"/>
          </a:p>
          <a:p>
            <a:pPr marL="0" indent="0" algn="ctr">
              <a:buNone/>
            </a:pPr>
            <a:r>
              <a:rPr lang="en-GB" sz="4000" dirty="0"/>
              <a:t>THANK YOU </a:t>
            </a:r>
          </a:p>
        </p:txBody>
      </p:sp>
    </p:spTree>
    <p:extLst>
      <p:ext uri="{BB962C8B-B14F-4D97-AF65-F5344CB8AC3E}">
        <p14:creationId xmlns:p14="http://schemas.microsoft.com/office/powerpoint/2010/main" val="42342221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0C42DB-6610-CBCA-0284-CC8EFD83DCAD}"/>
              </a:ext>
            </a:extLst>
          </p:cNvPr>
          <p:cNvSpPr>
            <a:spLocks noGrp="1"/>
          </p:cNvSpPr>
          <p:nvPr>
            <p:ph type="title"/>
          </p:nvPr>
        </p:nvSpPr>
        <p:spPr/>
        <p:txBody>
          <a:bodyPr/>
          <a:lstStyle/>
          <a:p>
            <a:endParaRPr lang="en-GB"/>
          </a:p>
        </p:txBody>
      </p:sp>
      <p:sp>
        <p:nvSpPr>
          <p:cNvPr id="5" name="Content Placeholder 4">
            <a:extLst>
              <a:ext uri="{FF2B5EF4-FFF2-40B4-BE49-F238E27FC236}">
                <a16:creationId xmlns:a16="http://schemas.microsoft.com/office/drawing/2014/main" id="{620816EE-47F9-BFC1-306F-7D808AE21CB1}"/>
              </a:ext>
            </a:extLst>
          </p:cNvPr>
          <p:cNvSpPr>
            <a:spLocks noGrp="1"/>
          </p:cNvSpPr>
          <p:nvPr>
            <p:ph idx="1"/>
          </p:nvPr>
        </p:nvSpPr>
        <p:spPr/>
        <p:txBody>
          <a:bodyPr/>
          <a:lstStyle/>
          <a:p>
            <a:pPr marL="0" indent="0" algn="ctr">
              <a:buNone/>
            </a:pPr>
            <a:endParaRPr lang="en-GB" sz="2800" dirty="0"/>
          </a:p>
          <a:p>
            <a:pPr marL="0" indent="0" algn="ctr">
              <a:buNone/>
            </a:pPr>
            <a:endParaRPr lang="en-GB" dirty="0"/>
          </a:p>
          <a:p>
            <a:pPr marL="0" indent="0" algn="ctr">
              <a:buNone/>
            </a:pPr>
            <a:r>
              <a:rPr lang="en-GB" sz="4000" dirty="0"/>
              <a:t>and</a:t>
            </a:r>
          </a:p>
          <a:p>
            <a:pPr marL="0" indent="0" algn="ctr">
              <a:buNone/>
            </a:pPr>
            <a:r>
              <a:rPr lang="en-GB" sz="4000" dirty="0"/>
              <a:t>Enjoy!</a:t>
            </a:r>
          </a:p>
          <a:p>
            <a:endParaRPr lang="en-GB" dirty="0"/>
          </a:p>
        </p:txBody>
      </p:sp>
    </p:spTree>
    <p:extLst>
      <p:ext uri="{BB962C8B-B14F-4D97-AF65-F5344CB8AC3E}">
        <p14:creationId xmlns:p14="http://schemas.microsoft.com/office/powerpoint/2010/main" val="2020580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End slide</a:t>
            </a:r>
          </a:p>
        </p:txBody>
      </p:sp>
      <p:sp>
        <p:nvSpPr>
          <p:cNvPr id="3" name="Content Placeholder 2"/>
          <p:cNvSpPr>
            <a:spLocks noGrp="1"/>
          </p:cNvSpPr>
          <p:nvPr>
            <p:ph idx="1"/>
          </p:nvPr>
        </p:nvSpPr>
        <p:spPr/>
        <p:txBody>
          <a:bodyPr/>
          <a:lstStyle/>
          <a:p>
            <a:endParaRPr lang="en-GB"/>
          </a:p>
        </p:txBody>
      </p:sp>
      <p:pic>
        <p:nvPicPr>
          <p:cNvPr id="4" name="Picture 3">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536848" y="-531440"/>
            <a:ext cx="15483051" cy="7717778"/>
          </a:xfrm>
          <a:prstGeom prst="rect">
            <a:avLst/>
          </a:prstGeom>
        </p:spPr>
      </p:pic>
    </p:spTree>
    <p:custDataLst>
      <p:tags r:id="rId1"/>
    </p:custDataLst>
    <p:extLst>
      <p:ext uri="{BB962C8B-B14F-4D97-AF65-F5344CB8AC3E}">
        <p14:creationId xmlns:p14="http://schemas.microsoft.com/office/powerpoint/2010/main" val="3953969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408D20A8-59C2-40BF-8883-B45758E67022}"/>
              </a:ext>
            </a:extLst>
          </p:cNvPr>
          <p:cNvSpPr>
            <a:spLocks noGrp="1"/>
          </p:cNvSpPr>
          <p:nvPr>
            <p:ph type="title"/>
          </p:nvPr>
        </p:nvSpPr>
        <p:spPr>
          <a:xfrm>
            <a:off x="347890" y="365126"/>
            <a:ext cx="11844109" cy="1046232"/>
          </a:xfrm>
        </p:spPr>
        <p:txBody>
          <a:bodyPr>
            <a:noAutofit/>
          </a:bodyPr>
          <a:lstStyle/>
          <a:p>
            <a:r>
              <a:rPr lang="en-US" sz="4000" b="1" dirty="0"/>
              <a:t>Year 2 Students’ Clinical Skills Teaching to date</a:t>
            </a:r>
          </a:p>
        </p:txBody>
      </p:sp>
      <p:sp>
        <p:nvSpPr>
          <p:cNvPr id="5" name="Content Placeholder 4">
            <a:extLst>
              <a:ext uri="{FF2B5EF4-FFF2-40B4-BE49-F238E27FC236}">
                <a16:creationId xmlns:a16="http://schemas.microsoft.com/office/drawing/2014/main" id="{7C7E1657-3D7D-A43D-94F6-3890C33A2DBC}"/>
              </a:ext>
            </a:extLst>
          </p:cNvPr>
          <p:cNvSpPr>
            <a:spLocks noGrp="1"/>
          </p:cNvSpPr>
          <p:nvPr>
            <p:ph idx="1"/>
          </p:nvPr>
        </p:nvSpPr>
        <p:spPr/>
        <p:txBody>
          <a:bodyPr>
            <a:normAutofit/>
          </a:bodyPr>
          <a:lstStyle/>
          <a:p>
            <a:pPr marL="0" indent="0">
              <a:buNone/>
            </a:pPr>
            <a:r>
              <a:rPr lang="en-GB" b="1" dirty="0"/>
              <a:t>Year 1</a:t>
            </a:r>
          </a:p>
          <a:p>
            <a:r>
              <a:rPr lang="en-GB" sz="2400" dirty="0"/>
              <a:t>CSEC face to face teaching Autumn &amp; Spring</a:t>
            </a:r>
          </a:p>
          <a:p>
            <a:r>
              <a:rPr lang="en-GB" sz="2400" dirty="0"/>
              <a:t>3 Spring “Attachment” Clinical experience sessions – online &amp; histories </a:t>
            </a:r>
          </a:p>
          <a:p>
            <a:r>
              <a:rPr lang="en-GB" sz="2400" dirty="0"/>
              <a:t>Students have passed an 8 station summative OSCE at the end of year 1</a:t>
            </a:r>
          </a:p>
          <a:p>
            <a:pPr marL="0" indent="0">
              <a:buNone/>
            </a:pPr>
            <a:endParaRPr lang="en-GB" b="1" dirty="0"/>
          </a:p>
          <a:p>
            <a:pPr marL="0" indent="0">
              <a:buNone/>
            </a:pPr>
            <a:r>
              <a:rPr lang="en-GB" b="1" dirty="0"/>
              <a:t>Also Family Attachment and Clinical Communication Skills</a:t>
            </a:r>
          </a:p>
          <a:p>
            <a:endParaRPr lang="en-GB" dirty="0"/>
          </a:p>
          <a:p>
            <a:endParaRPr lang="en-GB" dirty="0"/>
          </a:p>
        </p:txBody>
      </p:sp>
    </p:spTree>
    <p:extLst>
      <p:ext uri="{BB962C8B-B14F-4D97-AF65-F5344CB8AC3E}">
        <p14:creationId xmlns:p14="http://schemas.microsoft.com/office/powerpoint/2010/main" val="3822748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0E2F6B8-E20C-432A-8841-487864A16A31}"/>
              </a:ext>
            </a:extLst>
          </p:cNvPr>
          <p:cNvSpPr>
            <a:spLocks noGrp="1"/>
          </p:cNvSpPr>
          <p:nvPr>
            <p:ph type="title"/>
          </p:nvPr>
        </p:nvSpPr>
        <p:spPr>
          <a:xfrm>
            <a:off x="436418" y="365125"/>
            <a:ext cx="10917382" cy="1325563"/>
          </a:xfrm>
        </p:spPr>
        <p:txBody>
          <a:bodyPr>
            <a:normAutofit/>
          </a:bodyPr>
          <a:lstStyle/>
          <a:p>
            <a:r>
              <a:rPr lang="en-US" sz="4000" b="1" dirty="0"/>
              <a:t>Year 2 Student`s Clinical Skills AUTUMN 24</a:t>
            </a:r>
          </a:p>
        </p:txBody>
      </p:sp>
      <p:sp>
        <p:nvSpPr>
          <p:cNvPr id="8" name="Content Placeholder 2">
            <a:extLst>
              <a:ext uri="{FF2B5EF4-FFF2-40B4-BE49-F238E27FC236}">
                <a16:creationId xmlns:a16="http://schemas.microsoft.com/office/drawing/2014/main" id="{5064EDE3-F1BF-4F49-9A79-B44083F0F815}"/>
              </a:ext>
            </a:extLst>
          </p:cNvPr>
          <p:cNvSpPr>
            <a:spLocks noGrp="1"/>
          </p:cNvSpPr>
          <p:nvPr>
            <p:ph idx="1"/>
          </p:nvPr>
        </p:nvSpPr>
        <p:spPr>
          <a:xfrm>
            <a:off x="838200" y="1825625"/>
            <a:ext cx="10515600" cy="4351338"/>
          </a:xfrm>
        </p:spPr>
        <p:txBody>
          <a:bodyPr>
            <a:normAutofit/>
          </a:bodyPr>
          <a:lstStyle/>
          <a:p>
            <a:pPr marL="0" indent="0">
              <a:buNone/>
            </a:pPr>
            <a:endParaRPr lang="en-US" sz="2400" dirty="0"/>
          </a:p>
          <a:p>
            <a:pPr marL="0" indent="0">
              <a:buNone/>
            </a:pPr>
            <a:endParaRPr lang="en-US" sz="2400" dirty="0"/>
          </a:p>
          <a:p>
            <a:r>
              <a:rPr lang="en-US" sz="2400" dirty="0"/>
              <a:t>6 CSEC teaching sessions </a:t>
            </a:r>
          </a:p>
          <a:p>
            <a:endParaRPr lang="en-US" sz="2400" dirty="0"/>
          </a:p>
          <a:p>
            <a:r>
              <a:rPr lang="en-US" sz="2400" dirty="0"/>
              <a:t>5 afternoons teaching in GP Practice or Hospital</a:t>
            </a:r>
          </a:p>
          <a:p>
            <a:endParaRPr lang="en-US" sz="2400" dirty="0"/>
          </a:p>
          <a:p>
            <a:r>
              <a:rPr lang="en-US" sz="2400" dirty="0"/>
              <a:t>1 Self-directed learning (SDL) session – timetabled and supervised </a:t>
            </a:r>
          </a:p>
          <a:p>
            <a:endParaRPr lang="en-US" sz="2400" dirty="0"/>
          </a:p>
        </p:txBody>
      </p:sp>
    </p:spTree>
    <p:extLst>
      <p:ext uri="{BB962C8B-B14F-4D97-AF65-F5344CB8AC3E}">
        <p14:creationId xmlns:p14="http://schemas.microsoft.com/office/powerpoint/2010/main" val="2869378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2B6B264-CB65-412A-A1A9-A3FF7C798496}"/>
              </a:ext>
            </a:extLst>
          </p:cNvPr>
          <p:cNvSpPr>
            <a:spLocks noGrp="1"/>
          </p:cNvSpPr>
          <p:nvPr>
            <p:ph type="title"/>
          </p:nvPr>
        </p:nvSpPr>
        <p:spPr>
          <a:xfrm>
            <a:off x="546652" y="365125"/>
            <a:ext cx="10807148" cy="1325563"/>
          </a:xfrm>
        </p:spPr>
        <p:txBody>
          <a:bodyPr>
            <a:normAutofit/>
          </a:bodyPr>
          <a:lstStyle/>
          <a:p>
            <a:r>
              <a:rPr lang="en-US" sz="4000" b="1" dirty="0"/>
              <a:t>Outline of Clinical Teaching in GP/Hospital</a:t>
            </a:r>
          </a:p>
        </p:txBody>
      </p:sp>
      <p:sp>
        <p:nvSpPr>
          <p:cNvPr id="8" name="Content Placeholder 2">
            <a:extLst>
              <a:ext uri="{FF2B5EF4-FFF2-40B4-BE49-F238E27FC236}">
                <a16:creationId xmlns:a16="http://schemas.microsoft.com/office/drawing/2014/main" id="{FB55405D-7830-4673-9D40-604E600D5BAD}"/>
              </a:ext>
            </a:extLst>
          </p:cNvPr>
          <p:cNvSpPr>
            <a:spLocks noGrp="1"/>
          </p:cNvSpPr>
          <p:nvPr>
            <p:ph idx="1"/>
          </p:nvPr>
        </p:nvSpPr>
        <p:spPr>
          <a:xfrm>
            <a:off x="838200" y="1825625"/>
            <a:ext cx="10515600" cy="4351338"/>
          </a:xfrm>
        </p:spPr>
        <p:txBody>
          <a:bodyPr>
            <a:normAutofit fontScale="92500"/>
          </a:bodyPr>
          <a:lstStyle/>
          <a:p>
            <a:pPr marL="0" indent="0">
              <a:lnSpc>
                <a:spcPct val="150000"/>
              </a:lnSpc>
              <a:spcAft>
                <a:spcPts val="1000"/>
              </a:spcAft>
              <a:buNone/>
            </a:pPr>
            <a:r>
              <a:rPr lang="en-GB" sz="2400" dirty="0">
                <a:latin typeface="Arial" panose="020B0604020202020204" pitchFamily="34" charset="0"/>
                <a:ea typeface="Times New Roman" panose="02020603050405020304" pitchFamily="18" charset="0"/>
              </a:rPr>
              <a:t>You have</a:t>
            </a:r>
            <a:r>
              <a:rPr lang="en-GB" sz="2400" dirty="0">
                <a:effectLst/>
                <a:latin typeface="Arial" panose="020B0604020202020204" pitchFamily="34" charset="0"/>
                <a:ea typeface="Times New Roman" panose="02020603050405020304" pitchFamily="18" charset="0"/>
              </a:rPr>
              <a:t> 10 timetabled teaching weeks</a:t>
            </a:r>
          </a:p>
          <a:p>
            <a:pPr marL="0" indent="0">
              <a:lnSpc>
                <a:spcPct val="150000"/>
              </a:lnSpc>
              <a:spcAft>
                <a:spcPts val="1000"/>
              </a:spcAft>
              <a:buNone/>
            </a:pPr>
            <a:r>
              <a:rPr lang="en-GB" sz="2400" dirty="0">
                <a:effectLst/>
                <a:latin typeface="Arial" panose="020B0604020202020204" pitchFamily="34" charset="0"/>
                <a:ea typeface="Times New Roman" panose="02020603050405020304" pitchFamily="18" charset="0"/>
              </a:rPr>
              <a:t>Your students have been divided into 2 </a:t>
            </a:r>
            <a:r>
              <a:rPr lang="en-GB" sz="2400" dirty="0">
                <a:latin typeface="Arial" panose="020B0604020202020204" pitchFamily="34" charset="0"/>
              </a:rPr>
              <a:t>groups each with</a:t>
            </a:r>
            <a:r>
              <a:rPr lang="en-US" sz="2400" dirty="0">
                <a:latin typeface="Arial" panose="020B0604020202020204" pitchFamily="34" charset="0"/>
              </a:rPr>
              <a:t> 4 - 5 students</a:t>
            </a:r>
            <a:endParaRPr lang="en-GB" sz="2400" dirty="0">
              <a:latin typeface="Arial" panose="020B0604020202020204" pitchFamily="34" charset="0"/>
            </a:endParaRPr>
          </a:p>
          <a:p>
            <a:pPr marL="0" indent="0">
              <a:lnSpc>
                <a:spcPct val="150000"/>
              </a:lnSpc>
              <a:spcAft>
                <a:spcPts val="1000"/>
              </a:spcAft>
              <a:buNone/>
            </a:pPr>
            <a:r>
              <a:rPr lang="en-GB" sz="2400" dirty="0">
                <a:latin typeface="Arial" panose="020B0604020202020204" pitchFamily="34" charset="0"/>
              </a:rPr>
              <a:t>These groups will alternate and attend the GP or Hospital 5 times. </a:t>
            </a:r>
          </a:p>
          <a:p>
            <a:pPr marL="457200" lvl="1" indent="0">
              <a:lnSpc>
                <a:spcPct val="150000"/>
              </a:lnSpc>
              <a:spcAft>
                <a:spcPts val="1000"/>
              </a:spcAft>
              <a:buNone/>
            </a:pPr>
            <a:endParaRPr lang="en-GB" dirty="0">
              <a:latin typeface="Arial" panose="020B0604020202020204" pitchFamily="34" charset="0"/>
            </a:endParaRPr>
          </a:p>
          <a:p>
            <a:pPr marL="457200" lvl="1" indent="0">
              <a:lnSpc>
                <a:spcPct val="150000"/>
              </a:lnSpc>
              <a:spcAft>
                <a:spcPts val="1000"/>
              </a:spcAft>
              <a:buNone/>
            </a:pPr>
            <a:r>
              <a:rPr lang="en-GB" dirty="0">
                <a:latin typeface="Arial" panose="020B0604020202020204" pitchFamily="34" charset="0"/>
              </a:rPr>
              <a:t>Their FIRST EXPERIENCE of HOSPITAL or GP TEACHING </a:t>
            </a:r>
          </a:p>
          <a:p>
            <a:pPr marL="457200" lvl="1" indent="0">
              <a:lnSpc>
                <a:spcPct val="150000"/>
              </a:lnSpc>
              <a:spcAft>
                <a:spcPts val="1000"/>
              </a:spcAft>
              <a:buNone/>
            </a:pPr>
            <a:r>
              <a:rPr lang="en-GB" dirty="0">
                <a:latin typeface="Arial" panose="020B0604020202020204" pitchFamily="34" charset="0"/>
              </a:rPr>
              <a:t>….. and possibly REAL PATIENTS</a:t>
            </a:r>
          </a:p>
          <a:p>
            <a:endParaRPr lang="en-US" dirty="0"/>
          </a:p>
        </p:txBody>
      </p:sp>
    </p:spTree>
    <p:extLst>
      <p:ext uri="{BB962C8B-B14F-4D97-AF65-F5344CB8AC3E}">
        <p14:creationId xmlns:p14="http://schemas.microsoft.com/office/powerpoint/2010/main" val="2551223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E715CE5-4065-0105-C519-4419BF60132E}"/>
              </a:ext>
            </a:extLst>
          </p:cNvPr>
          <p:cNvGraphicFramePr>
            <a:graphicFrameLocks noGrp="1"/>
          </p:cNvGraphicFramePr>
          <p:nvPr>
            <p:extLst>
              <p:ext uri="{D42A27DB-BD31-4B8C-83A1-F6EECF244321}">
                <p14:modId xmlns:p14="http://schemas.microsoft.com/office/powerpoint/2010/main" val="2504894338"/>
              </p:ext>
            </p:extLst>
          </p:nvPr>
        </p:nvGraphicFramePr>
        <p:xfrm>
          <a:off x="685801" y="156460"/>
          <a:ext cx="8125689" cy="5989866"/>
        </p:xfrm>
        <a:graphic>
          <a:graphicData uri="http://schemas.openxmlformats.org/drawingml/2006/table">
            <a:tbl>
              <a:tblPr firstRow="1" firstCol="1" bandRow="1">
                <a:tableStyleId>{5C22544A-7EE6-4342-B048-85BDC9FD1C3A}</a:tableStyleId>
              </a:tblPr>
              <a:tblGrid>
                <a:gridCol w="2432640">
                  <a:extLst>
                    <a:ext uri="{9D8B030D-6E8A-4147-A177-3AD203B41FA5}">
                      <a16:colId xmlns:a16="http://schemas.microsoft.com/office/drawing/2014/main" val="1055238071"/>
                    </a:ext>
                  </a:extLst>
                </a:gridCol>
                <a:gridCol w="2877113">
                  <a:extLst>
                    <a:ext uri="{9D8B030D-6E8A-4147-A177-3AD203B41FA5}">
                      <a16:colId xmlns:a16="http://schemas.microsoft.com/office/drawing/2014/main" val="949192570"/>
                    </a:ext>
                  </a:extLst>
                </a:gridCol>
                <a:gridCol w="2815936">
                  <a:extLst>
                    <a:ext uri="{9D8B030D-6E8A-4147-A177-3AD203B41FA5}">
                      <a16:colId xmlns:a16="http://schemas.microsoft.com/office/drawing/2014/main" val="199463459"/>
                    </a:ext>
                  </a:extLst>
                </a:gridCol>
              </a:tblGrid>
              <a:tr h="752491">
                <a:tc>
                  <a:txBody>
                    <a:bodyPr/>
                    <a:lstStyle/>
                    <a:p>
                      <a:pPr>
                        <a:lnSpc>
                          <a:spcPct val="115000"/>
                        </a:lnSpc>
                        <a:spcBef>
                          <a:spcPts val="300"/>
                        </a:spcBef>
                        <a:spcAft>
                          <a:spcPts val="300"/>
                        </a:spcAft>
                      </a:pPr>
                      <a:endParaRPr lang="en-GB" sz="3200" dirty="0">
                        <a:effectLst/>
                      </a:endParaRPr>
                    </a:p>
                  </a:txBody>
                  <a:tcPr marL="68580" marR="68580" marT="0" marB="0"/>
                </a:tc>
                <a:tc>
                  <a:txBody>
                    <a:bodyPr/>
                    <a:lstStyle/>
                    <a:p>
                      <a:pPr>
                        <a:lnSpc>
                          <a:spcPct val="115000"/>
                        </a:lnSpc>
                        <a:spcBef>
                          <a:spcPts val="300"/>
                        </a:spcBef>
                        <a:spcAft>
                          <a:spcPts val="300"/>
                        </a:spcAft>
                      </a:pPr>
                      <a:r>
                        <a:rPr lang="en-GB" sz="3200" dirty="0">
                          <a:effectLst/>
                        </a:rPr>
                        <a:t>MONDAY dates</a:t>
                      </a:r>
                    </a:p>
                  </a:txBody>
                  <a:tcPr marL="68580" marR="68580" marT="0" marB="0"/>
                </a:tc>
                <a:tc>
                  <a:txBody>
                    <a:bodyPr/>
                    <a:lstStyle/>
                    <a:p>
                      <a:pPr>
                        <a:lnSpc>
                          <a:spcPct val="115000"/>
                        </a:lnSpc>
                        <a:spcBef>
                          <a:spcPts val="300"/>
                        </a:spcBef>
                        <a:spcAft>
                          <a:spcPts val="300"/>
                        </a:spcAft>
                      </a:pPr>
                      <a:r>
                        <a:rPr lang="en-GB" sz="3200" dirty="0">
                          <a:effectLst/>
                        </a:rPr>
                        <a:t>THURSDAY dates</a:t>
                      </a:r>
                      <a:endParaRPr lang="en-GB" sz="3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64447598"/>
                  </a:ext>
                </a:extLst>
              </a:tr>
              <a:tr h="490427">
                <a:tc rowSpan="2">
                  <a:txBody>
                    <a:bodyPr/>
                    <a:lstStyle/>
                    <a:p>
                      <a:pPr>
                        <a:lnSpc>
                          <a:spcPct val="115000"/>
                        </a:lnSpc>
                        <a:spcBef>
                          <a:spcPts val="300"/>
                        </a:spcBef>
                        <a:spcAft>
                          <a:spcPts val="300"/>
                        </a:spcAft>
                      </a:pPr>
                      <a:r>
                        <a:rPr lang="en-GB" sz="2800" dirty="0">
                          <a:effectLst/>
                          <a:latin typeface="Calibri" panose="020F0502020204030204" pitchFamily="34" charset="0"/>
                          <a:ea typeface="Times New Roman" panose="02020603050405020304" pitchFamily="18" charset="0"/>
                          <a:cs typeface="Times New Roman" panose="02020603050405020304" pitchFamily="18" charset="0"/>
                        </a:rPr>
                        <a:t>Session 1</a:t>
                      </a: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cs typeface="Times New Roman" panose="02020603050405020304" pitchFamily="18" charset="0"/>
                        </a:rPr>
                        <a:t>23 Sept</a:t>
                      </a:r>
                      <a:endPar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cs typeface="Times New Roman" panose="02020603050405020304" pitchFamily="18" charset="0"/>
                        </a:rPr>
                        <a:t>26 Sept</a:t>
                      </a:r>
                      <a:endPar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20216337"/>
                  </a:ext>
                </a:extLst>
              </a:tr>
              <a:tr h="490427">
                <a:tc vMerge="1">
                  <a:txBody>
                    <a:bodyPr/>
                    <a:lstStyle/>
                    <a:p>
                      <a:pPr>
                        <a:lnSpc>
                          <a:spcPct val="115000"/>
                        </a:lnSpc>
                        <a:spcBef>
                          <a:spcPts val="300"/>
                        </a:spcBef>
                        <a:spcAft>
                          <a:spcPts val="300"/>
                        </a:spcAft>
                      </a:pP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30 Sept</a:t>
                      </a: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3 Oct</a:t>
                      </a:r>
                    </a:p>
                  </a:txBody>
                  <a:tcPr marL="68580" marR="68580" marT="0" marB="0"/>
                </a:tc>
                <a:extLst>
                  <a:ext uri="{0D108BD9-81ED-4DB2-BD59-A6C34878D82A}">
                    <a16:rowId xmlns:a16="http://schemas.microsoft.com/office/drawing/2014/main" val="3789354326"/>
                  </a:ext>
                </a:extLst>
              </a:tr>
              <a:tr h="490427">
                <a:tc rowSpan="2">
                  <a:txBody>
                    <a:bodyPr/>
                    <a:lstStyle/>
                    <a:p>
                      <a:pPr>
                        <a:lnSpc>
                          <a:spcPct val="115000"/>
                        </a:lnSpc>
                        <a:spcBef>
                          <a:spcPts val="300"/>
                        </a:spcBef>
                        <a:spcAft>
                          <a:spcPts val="300"/>
                        </a:spcAft>
                      </a:pPr>
                      <a:r>
                        <a:rPr lang="en-GB" sz="2800" dirty="0">
                          <a:effectLst/>
                          <a:latin typeface="Calibri" panose="020F0502020204030204" pitchFamily="34" charset="0"/>
                          <a:ea typeface="Times New Roman" panose="02020603050405020304" pitchFamily="18" charset="0"/>
                          <a:cs typeface="Times New Roman" panose="02020603050405020304" pitchFamily="18" charset="0"/>
                        </a:rPr>
                        <a:t>Session 2</a:t>
                      </a: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7 Oct</a:t>
                      </a: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cs typeface="Times New Roman" panose="02020603050405020304" pitchFamily="18" charset="0"/>
                        </a:rPr>
                        <a:t>10 Oct</a:t>
                      </a:r>
                      <a:endPar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22638947"/>
                  </a:ext>
                </a:extLst>
              </a:tr>
              <a:tr h="490427">
                <a:tc vMerge="1">
                  <a:txBody>
                    <a:bodyPr/>
                    <a:lstStyle/>
                    <a:p>
                      <a:pPr>
                        <a:lnSpc>
                          <a:spcPct val="115000"/>
                        </a:lnSpc>
                        <a:spcBef>
                          <a:spcPts val="300"/>
                        </a:spcBef>
                        <a:spcAft>
                          <a:spcPts val="300"/>
                        </a:spcAft>
                      </a:pP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14 Oct</a:t>
                      </a: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17 Oct</a:t>
                      </a:r>
                    </a:p>
                  </a:txBody>
                  <a:tcPr marL="68580" marR="68580" marT="0" marB="0"/>
                </a:tc>
                <a:extLst>
                  <a:ext uri="{0D108BD9-81ED-4DB2-BD59-A6C34878D82A}">
                    <a16:rowId xmlns:a16="http://schemas.microsoft.com/office/drawing/2014/main" val="2084597164"/>
                  </a:ext>
                </a:extLst>
              </a:tr>
              <a:tr h="490427">
                <a:tc rowSpan="2">
                  <a:txBody>
                    <a:bodyPr/>
                    <a:lstStyle/>
                    <a:p>
                      <a:pPr>
                        <a:lnSpc>
                          <a:spcPct val="115000"/>
                        </a:lnSpc>
                        <a:spcBef>
                          <a:spcPts val="300"/>
                        </a:spcBef>
                        <a:spcAft>
                          <a:spcPts val="300"/>
                        </a:spcAft>
                      </a:pPr>
                      <a:r>
                        <a:rPr lang="en-GB" sz="2800" dirty="0">
                          <a:effectLst/>
                          <a:latin typeface="Calibri" panose="020F0502020204030204" pitchFamily="34" charset="0"/>
                          <a:ea typeface="Times New Roman" panose="02020603050405020304" pitchFamily="18" charset="0"/>
                          <a:cs typeface="Times New Roman" panose="02020603050405020304" pitchFamily="18" charset="0"/>
                        </a:rPr>
                        <a:t>Session 3</a:t>
                      </a: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21 Oct</a:t>
                      </a: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24 Oct</a:t>
                      </a:r>
                    </a:p>
                  </a:txBody>
                  <a:tcPr marL="68580" marR="68580" marT="0" marB="0"/>
                </a:tc>
                <a:extLst>
                  <a:ext uri="{0D108BD9-81ED-4DB2-BD59-A6C34878D82A}">
                    <a16:rowId xmlns:a16="http://schemas.microsoft.com/office/drawing/2014/main" val="1500640856"/>
                  </a:ext>
                </a:extLst>
              </a:tr>
              <a:tr h="490427">
                <a:tc vMerge="1">
                  <a:txBody>
                    <a:bodyPr/>
                    <a:lstStyle/>
                    <a:p>
                      <a:pPr>
                        <a:lnSpc>
                          <a:spcPct val="115000"/>
                        </a:lnSpc>
                        <a:spcBef>
                          <a:spcPts val="300"/>
                        </a:spcBef>
                        <a:spcAft>
                          <a:spcPts val="300"/>
                        </a:spcAft>
                      </a:pP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28 Oct</a:t>
                      </a: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31 Oct</a:t>
                      </a:r>
                    </a:p>
                  </a:txBody>
                  <a:tcPr marL="68580" marR="68580" marT="0" marB="0"/>
                </a:tc>
                <a:extLst>
                  <a:ext uri="{0D108BD9-81ED-4DB2-BD59-A6C34878D82A}">
                    <a16:rowId xmlns:a16="http://schemas.microsoft.com/office/drawing/2014/main" val="1323613631"/>
                  </a:ext>
                </a:extLst>
              </a:tr>
              <a:tr h="490427">
                <a:tc rowSpan="2">
                  <a:txBody>
                    <a:bodyPr/>
                    <a:lstStyle/>
                    <a:p>
                      <a:pPr>
                        <a:lnSpc>
                          <a:spcPct val="115000"/>
                        </a:lnSpc>
                        <a:spcBef>
                          <a:spcPts val="300"/>
                        </a:spcBef>
                        <a:spcAft>
                          <a:spcPts val="300"/>
                        </a:spcAft>
                      </a:pPr>
                      <a:r>
                        <a:rPr lang="en-GB" sz="2800" dirty="0">
                          <a:effectLst/>
                          <a:latin typeface="Calibri" panose="020F0502020204030204" pitchFamily="34" charset="0"/>
                          <a:ea typeface="Times New Roman" panose="02020603050405020304" pitchFamily="18" charset="0"/>
                          <a:cs typeface="Times New Roman" panose="02020603050405020304" pitchFamily="18" charset="0"/>
                        </a:rPr>
                        <a:t>Session 4</a:t>
                      </a: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4 Nov</a:t>
                      </a: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7 Nov</a:t>
                      </a:r>
                    </a:p>
                  </a:txBody>
                  <a:tcPr marL="68580" marR="68580" marT="0" marB="0"/>
                </a:tc>
                <a:extLst>
                  <a:ext uri="{0D108BD9-81ED-4DB2-BD59-A6C34878D82A}">
                    <a16:rowId xmlns:a16="http://schemas.microsoft.com/office/drawing/2014/main" val="2969142016"/>
                  </a:ext>
                </a:extLst>
              </a:tr>
              <a:tr h="490427">
                <a:tc vMerge="1">
                  <a:txBody>
                    <a:bodyPr/>
                    <a:lstStyle/>
                    <a:p>
                      <a:pPr>
                        <a:lnSpc>
                          <a:spcPct val="115000"/>
                        </a:lnSpc>
                        <a:spcBef>
                          <a:spcPts val="300"/>
                        </a:spcBef>
                        <a:spcAft>
                          <a:spcPts val="300"/>
                        </a:spcAft>
                      </a:pP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18 Nov</a:t>
                      </a: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cs typeface="Times New Roman" panose="02020603050405020304" pitchFamily="18" charset="0"/>
                        </a:rPr>
                        <a:t>21 Nov</a:t>
                      </a:r>
                      <a:endPar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63915984"/>
                  </a:ext>
                </a:extLst>
              </a:tr>
              <a:tr h="490427">
                <a:tc>
                  <a:txBody>
                    <a:bodyPr/>
                    <a:lstStyle/>
                    <a:p>
                      <a:pPr>
                        <a:lnSpc>
                          <a:spcPct val="115000"/>
                        </a:lnSpc>
                        <a:spcBef>
                          <a:spcPts val="300"/>
                        </a:spcBef>
                        <a:spcAft>
                          <a:spcPts val="300"/>
                        </a:spcAft>
                      </a:pPr>
                      <a:r>
                        <a:rPr lang="en-GB" sz="2800" dirty="0">
                          <a:effectLst/>
                          <a:latin typeface="Calibri" panose="020F0502020204030204" pitchFamily="34" charset="0"/>
                          <a:ea typeface="Times New Roman" panose="02020603050405020304" pitchFamily="18" charset="0"/>
                          <a:cs typeface="Times New Roman" panose="02020603050405020304" pitchFamily="18" charset="0"/>
                        </a:rPr>
                        <a:t>Session 5</a:t>
                      </a: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25 Nov</a:t>
                      </a: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28 Nov</a:t>
                      </a:r>
                    </a:p>
                  </a:txBody>
                  <a:tcPr marL="68580" marR="68580" marT="0" marB="0"/>
                </a:tc>
                <a:extLst>
                  <a:ext uri="{0D108BD9-81ED-4DB2-BD59-A6C34878D82A}">
                    <a16:rowId xmlns:a16="http://schemas.microsoft.com/office/drawing/2014/main" val="916354093"/>
                  </a:ext>
                </a:extLst>
              </a:tr>
              <a:tr h="490427">
                <a:tc>
                  <a:txBody>
                    <a:bodyPr/>
                    <a:lstStyle/>
                    <a:p>
                      <a:pPr>
                        <a:lnSpc>
                          <a:spcPct val="115000"/>
                        </a:lnSpc>
                        <a:spcBef>
                          <a:spcPts val="300"/>
                        </a:spcBef>
                        <a:spcAft>
                          <a:spcPts val="300"/>
                        </a:spcAft>
                      </a:pP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2 Dec</a:t>
                      </a:r>
                    </a:p>
                  </a:txBody>
                  <a:tcPr marL="68580" marR="68580" marT="0" marB="0"/>
                </a:tc>
                <a:tc>
                  <a:txBody>
                    <a:bodyPr/>
                    <a:lstStyle/>
                    <a:p>
                      <a:pPr>
                        <a:lnSpc>
                          <a:spcPct val="115000"/>
                        </a:lnSpc>
                        <a:spcBef>
                          <a:spcPts val="300"/>
                        </a:spcBef>
                        <a:spcAft>
                          <a:spcPts val="300"/>
                        </a:spcAft>
                      </a:pPr>
                      <a:r>
                        <a:rPr lang="en-GB" sz="2800" kern="1200" dirty="0">
                          <a:solidFill>
                            <a:schemeClr val="dk1"/>
                          </a:solidFill>
                          <a:effectLst/>
                          <a:latin typeface="Calibri" panose="020F0502020204030204" pitchFamily="34" charset="0"/>
                          <a:ea typeface="Times New Roman" panose="02020603050405020304" pitchFamily="18" charset="0"/>
                          <a:cs typeface="Times New Roman" panose="02020603050405020304" pitchFamily="18" charset="0"/>
                        </a:rPr>
                        <a:t>5 Dec</a:t>
                      </a:r>
                    </a:p>
                  </a:txBody>
                  <a:tcPr marL="68580" marR="68580" marT="0" marB="0"/>
                </a:tc>
                <a:extLst>
                  <a:ext uri="{0D108BD9-81ED-4DB2-BD59-A6C34878D82A}">
                    <a16:rowId xmlns:a16="http://schemas.microsoft.com/office/drawing/2014/main" val="757646856"/>
                  </a:ext>
                </a:extLst>
              </a:tr>
            </a:tbl>
          </a:graphicData>
        </a:graphic>
      </p:graphicFrame>
    </p:spTree>
    <p:extLst>
      <p:ext uri="{BB962C8B-B14F-4D97-AF65-F5344CB8AC3E}">
        <p14:creationId xmlns:p14="http://schemas.microsoft.com/office/powerpoint/2010/main" val="2656159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F9DE2-003E-47DC-A54B-8F019CBBB423}"/>
              </a:ext>
            </a:extLst>
          </p:cNvPr>
          <p:cNvSpPr>
            <a:spLocks noGrp="1"/>
          </p:cNvSpPr>
          <p:nvPr>
            <p:ph type="title"/>
          </p:nvPr>
        </p:nvSpPr>
        <p:spPr>
          <a:xfrm>
            <a:off x="259773" y="602673"/>
            <a:ext cx="11094027" cy="1088015"/>
          </a:xfrm>
        </p:spPr>
        <p:txBody>
          <a:bodyPr>
            <a:normAutofit fontScale="90000"/>
          </a:bodyPr>
          <a:lstStyle/>
          <a:p>
            <a:r>
              <a:rPr lang="en-US" b="1" dirty="0"/>
              <a:t>Content of the GP /Hospital Clinical Teaching</a:t>
            </a:r>
            <a:br>
              <a:rPr lang="en-US" b="1" dirty="0"/>
            </a:br>
            <a:endParaRPr lang="en-GB" dirty="0"/>
          </a:p>
        </p:txBody>
      </p:sp>
      <p:sp>
        <p:nvSpPr>
          <p:cNvPr id="8" name="Content Placeholder 2">
            <a:extLst>
              <a:ext uri="{FF2B5EF4-FFF2-40B4-BE49-F238E27FC236}">
                <a16:creationId xmlns:a16="http://schemas.microsoft.com/office/drawing/2014/main" id="{FE4E9A4D-5EA0-452C-B63C-90776240D5CE}"/>
              </a:ext>
            </a:extLst>
          </p:cNvPr>
          <p:cNvSpPr>
            <a:spLocks noGrp="1"/>
          </p:cNvSpPr>
          <p:nvPr>
            <p:ph idx="1"/>
          </p:nvPr>
        </p:nvSpPr>
        <p:spPr>
          <a:xfrm>
            <a:off x="838200" y="1517073"/>
            <a:ext cx="10515600" cy="4659890"/>
          </a:xfrm>
        </p:spPr>
        <p:txBody>
          <a:bodyPr>
            <a:normAutofit/>
          </a:bodyPr>
          <a:lstStyle/>
          <a:p>
            <a:pPr marL="0" indent="0">
              <a:buNone/>
            </a:pPr>
            <a:endParaRPr lang="en-US" sz="2400" dirty="0"/>
          </a:p>
          <a:p>
            <a:r>
              <a:rPr lang="en-US" sz="2400" dirty="0"/>
              <a:t>Focus on </a:t>
            </a:r>
            <a:r>
              <a:rPr lang="en-US" sz="2400" dirty="0" err="1"/>
              <a:t>practise</a:t>
            </a:r>
            <a:r>
              <a:rPr lang="en-US" sz="2400" dirty="0"/>
              <a:t> of skills in the real setting</a:t>
            </a:r>
          </a:p>
          <a:p>
            <a:pPr marL="0" indent="0">
              <a:buNone/>
            </a:pPr>
            <a:endParaRPr lang="en-US" sz="2400" dirty="0"/>
          </a:p>
          <a:p>
            <a:r>
              <a:rPr lang="en-US" sz="2400" dirty="0"/>
              <a:t>Includes NEW skills and skills previously taught in CSEC</a:t>
            </a:r>
          </a:p>
          <a:p>
            <a:endParaRPr lang="en-US" sz="2400" dirty="0"/>
          </a:p>
          <a:p>
            <a:r>
              <a:rPr lang="en-GB" sz="2400" dirty="0">
                <a:solidFill>
                  <a:srgbClr val="000000"/>
                </a:solidFill>
                <a:latin typeface="Arial" panose="020B0604020202020204" pitchFamily="34" charset="0"/>
              </a:rPr>
              <a:t>Try to i</a:t>
            </a:r>
            <a:r>
              <a:rPr lang="en-GB" sz="2400" i="0" dirty="0">
                <a:solidFill>
                  <a:srgbClr val="000000"/>
                </a:solidFill>
                <a:effectLst/>
                <a:latin typeface="Arial" panose="020B0604020202020204" pitchFamily="34" charset="0"/>
              </a:rPr>
              <a:t>nvolve at least </a:t>
            </a:r>
            <a:r>
              <a:rPr lang="en-GB" sz="2400" b="1" i="0" dirty="0">
                <a:solidFill>
                  <a:srgbClr val="000000"/>
                </a:solidFill>
                <a:effectLst/>
                <a:latin typeface="Arial" panose="020B0604020202020204" pitchFamily="34" charset="0"/>
              </a:rPr>
              <a:t>2 real patients in each session</a:t>
            </a:r>
          </a:p>
          <a:p>
            <a:pPr marL="0" indent="0">
              <a:buNone/>
            </a:pPr>
            <a:endParaRPr lang="en-US" sz="2400" dirty="0"/>
          </a:p>
          <a:p>
            <a:pPr marL="0" indent="0" algn="l" rtl="0" fontAlgn="base">
              <a:buNone/>
            </a:pPr>
            <a:r>
              <a:rPr lang="en-GB" sz="2400" b="1" i="0" dirty="0">
                <a:solidFill>
                  <a:srgbClr val="000000"/>
                </a:solidFill>
                <a:effectLst/>
                <a:latin typeface="Arial" panose="020B0604020202020204" pitchFamily="34" charset="0"/>
              </a:rPr>
              <a:t>Expect prior preparation by students for these sessions – their student information is on CANVAS  - consider “homework”</a:t>
            </a:r>
            <a:endParaRPr lang="en-US" sz="2400" dirty="0"/>
          </a:p>
          <a:p>
            <a:pPr marL="0" indent="0">
              <a:buNone/>
            </a:pPr>
            <a:endParaRPr lang="en-US" dirty="0"/>
          </a:p>
          <a:p>
            <a:endParaRPr lang="en-US" dirty="0"/>
          </a:p>
          <a:p>
            <a:pPr marL="0" indent="0">
              <a:buNone/>
            </a:pPr>
            <a:endParaRPr lang="en-US" dirty="0"/>
          </a:p>
        </p:txBody>
      </p:sp>
    </p:spTree>
    <p:extLst>
      <p:ext uri="{BB962C8B-B14F-4D97-AF65-F5344CB8AC3E}">
        <p14:creationId xmlns:p14="http://schemas.microsoft.com/office/powerpoint/2010/main" val="3816619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6AE43-9222-7936-A013-B6C56A0FCCB3}"/>
              </a:ext>
            </a:extLst>
          </p:cNvPr>
          <p:cNvSpPr>
            <a:spLocks noGrp="1"/>
          </p:cNvSpPr>
          <p:nvPr>
            <p:ph type="title"/>
          </p:nvPr>
        </p:nvSpPr>
        <p:spPr/>
        <p:txBody>
          <a:bodyPr>
            <a:normAutofit fontScale="90000"/>
          </a:bodyPr>
          <a:lstStyle/>
          <a:p>
            <a:pPr marL="0" marR="0" lvl="0" indent="0" defTabSz="914400" rtl="0" eaLnBrk="0" fontAlgn="base" latinLnBrk="0" hangingPunct="0">
              <a:lnSpc>
                <a:spcPct val="100000"/>
              </a:lnSpc>
              <a:spcBef>
                <a:spcPct val="0"/>
              </a:spcBef>
              <a:spcAft>
                <a:spcPct val="0"/>
              </a:spcAft>
              <a:tabLst/>
            </a:pPr>
            <a:r>
              <a:rPr kumimoji="0" lang="en-GB" altLang="en-US" sz="2000" b="1" i="0" u="none" strike="noStrike" cap="none" normalizeH="0" baseline="0" dirty="0">
                <a:ln>
                  <a:noFill/>
                </a:ln>
                <a:solidFill>
                  <a:srgbClr val="333333"/>
                </a:solidFill>
                <a:effectLst/>
                <a:latin typeface="Arial" panose="020B0604020202020204" pitchFamily="34" charset="0"/>
                <a:cs typeface="Arial" panose="020B0604020202020204" pitchFamily="34" charset="0"/>
              </a:rPr>
              <a:t>TIMETABLE - Clinical Skills Experience : 2</a:t>
            </a:r>
            <a:r>
              <a:rPr kumimoji="0" lang="en-GB" altLang="en-US" sz="2000" b="1" i="0" u="none" strike="noStrike" cap="none" normalizeH="0" baseline="30000" dirty="0">
                <a:ln>
                  <a:noFill/>
                </a:ln>
                <a:solidFill>
                  <a:srgbClr val="333333"/>
                </a:solidFill>
                <a:effectLst/>
                <a:latin typeface="Arial" panose="020B0604020202020204" pitchFamily="34" charset="0"/>
                <a:cs typeface="Arial" panose="020B0604020202020204" pitchFamily="34" charset="0"/>
              </a:rPr>
              <a:t>nd</a:t>
            </a:r>
            <a:r>
              <a:rPr kumimoji="0" lang="en-GB" altLang="en-US" sz="2000" b="1" i="0" u="none" strike="noStrike" cap="none" normalizeH="0" baseline="0" dirty="0">
                <a:ln>
                  <a:noFill/>
                </a:ln>
                <a:solidFill>
                  <a:srgbClr val="333333"/>
                </a:solidFill>
                <a:effectLst/>
                <a:latin typeface="Arial" panose="020B0604020202020204" pitchFamily="34" charset="0"/>
                <a:cs typeface="Arial" panose="020B0604020202020204" pitchFamily="34" charset="0"/>
              </a:rPr>
              <a:t> year Autumn Semester 2024</a:t>
            </a:r>
            <a:r>
              <a:rPr kumimoji="0" lang="en-GB" altLang="en-US" sz="2000" b="0" i="0" u="none" strike="noStrike" cap="none" normalizeH="0" baseline="0" dirty="0">
                <a:ln>
                  <a:noFill/>
                </a:ln>
                <a:solidFill>
                  <a:srgbClr val="333333"/>
                </a:solidFill>
                <a:effectLst/>
                <a:latin typeface="Arial" panose="020B0604020202020204" pitchFamily="34" charset="0"/>
                <a:cs typeface="Arial" panose="020B0604020202020204" pitchFamily="34" charset="0"/>
              </a:rPr>
              <a:t> </a:t>
            </a:r>
            <a:br>
              <a:rPr kumimoji="0" lang="en-GB" altLang="en-US" sz="2000" b="0" i="0" u="none" strike="noStrike" cap="none" normalizeH="0" baseline="0" dirty="0">
                <a:ln>
                  <a:noFill/>
                </a:ln>
                <a:solidFill>
                  <a:schemeClr val="tx1"/>
                </a:solidFill>
                <a:effectLst/>
              </a:rPr>
            </a:br>
            <a:r>
              <a:rPr kumimoji="0" lang="en-GB" altLang="en-US" sz="2000" b="0" i="0" u="none" strike="noStrike" cap="none" normalizeH="0" baseline="0" dirty="0">
                <a:ln>
                  <a:noFill/>
                </a:ln>
                <a:solidFill>
                  <a:srgbClr val="333333"/>
                </a:solidFill>
                <a:effectLst/>
                <a:latin typeface="Arial" panose="020B0604020202020204" pitchFamily="34" charset="0"/>
                <a:cs typeface="Arial" panose="020B0604020202020204" pitchFamily="34" charset="0"/>
              </a:rPr>
              <a:t> </a:t>
            </a:r>
            <a:br>
              <a:rPr kumimoji="0" lang="en-GB" altLang="en-US" sz="2000" b="0" i="0" u="none" strike="noStrike" cap="none" normalizeH="0" baseline="0" dirty="0">
                <a:ln>
                  <a:noFill/>
                </a:ln>
                <a:solidFill>
                  <a:schemeClr val="tx1"/>
                </a:solidFill>
                <a:effectLst/>
              </a:rPr>
            </a:br>
            <a:r>
              <a:rPr kumimoji="0" lang="en-GB" altLang="en-US" sz="2000" b="1" i="0" u="none" strike="noStrike" cap="none" normalizeH="0" baseline="0" dirty="0">
                <a:ln>
                  <a:noFill/>
                </a:ln>
                <a:solidFill>
                  <a:srgbClr val="FF0000"/>
                </a:solidFill>
                <a:effectLst/>
                <a:latin typeface="Arial" panose="020B0604020202020204" pitchFamily="34" charset="0"/>
                <a:cs typeface="Arial" panose="020B0604020202020204" pitchFamily="34" charset="0"/>
              </a:rPr>
              <a:t>Attendance at the allocated HOSPITAL or GP PRACTICE</a:t>
            </a:r>
            <a:r>
              <a:rPr kumimoji="0" lang="en-GB" altLang="en-US" sz="2000" b="0" i="0" u="none" strike="noStrike" cap="none" normalizeH="0" baseline="0" dirty="0">
                <a:ln>
                  <a:noFill/>
                </a:ln>
                <a:solidFill>
                  <a:srgbClr val="FF0000"/>
                </a:solidFill>
                <a:effectLst/>
                <a:latin typeface="Arial" panose="020B0604020202020204" pitchFamily="34" charset="0"/>
                <a:cs typeface="Arial" panose="020B0604020202020204" pitchFamily="34" charset="0"/>
              </a:rPr>
              <a:t> </a:t>
            </a:r>
            <a:br>
              <a:rPr kumimoji="0" lang="en-GB" altLang="en-US" sz="2400" b="0" i="0" u="none" strike="noStrike" cap="none" normalizeH="0" baseline="0" dirty="0">
                <a:ln>
                  <a:noFill/>
                </a:ln>
                <a:solidFill>
                  <a:schemeClr val="tx1"/>
                </a:solidFill>
                <a:effectLst/>
              </a:rPr>
            </a:br>
            <a:endParaRPr lang="en-GB" dirty="0"/>
          </a:p>
        </p:txBody>
      </p:sp>
      <p:graphicFrame>
        <p:nvGraphicFramePr>
          <p:cNvPr id="4" name="Table 4">
            <a:extLst>
              <a:ext uri="{FF2B5EF4-FFF2-40B4-BE49-F238E27FC236}">
                <a16:creationId xmlns:a16="http://schemas.microsoft.com/office/drawing/2014/main" id="{FD48F9CB-6538-2106-8B1F-1DEBD61C790E}"/>
              </a:ext>
            </a:extLst>
          </p:cNvPr>
          <p:cNvGraphicFramePr>
            <a:graphicFrameLocks noGrp="1"/>
          </p:cNvGraphicFramePr>
          <p:nvPr>
            <p:ph idx="1"/>
            <p:extLst>
              <p:ext uri="{D42A27DB-BD31-4B8C-83A1-F6EECF244321}">
                <p14:modId xmlns:p14="http://schemas.microsoft.com/office/powerpoint/2010/main" val="309412674"/>
              </p:ext>
            </p:extLst>
          </p:nvPr>
        </p:nvGraphicFramePr>
        <p:xfrm>
          <a:off x="1205346" y="1228031"/>
          <a:ext cx="7751618" cy="4931660"/>
        </p:xfrm>
        <a:graphic>
          <a:graphicData uri="http://schemas.openxmlformats.org/drawingml/2006/table">
            <a:tbl>
              <a:tblPr firstRow="1" bandRow="1">
                <a:tableStyleId>{5C22544A-7EE6-4342-B048-85BDC9FD1C3A}</a:tableStyleId>
              </a:tblPr>
              <a:tblGrid>
                <a:gridCol w="1641022">
                  <a:extLst>
                    <a:ext uri="{9D8B030D-6E8A-4147-A177-3AD203B41FA5}">
                      <a16:colId xmlns:a16="http://schemas.microsoft.com/office/drawing/2014/main" val="191442370"/>
                    </a:ext>
                  </a:extLst>
                </a:gridCol>
                <a:gridCol w="6110596">
                  <a:extLst>
                    <a:ext uri="{9D8B030D-6E8A-4147-A177-3AD203B41FA5}">
                      <a16:colId xmlns:a16="http://schemas.microsoft.com/office/drawing/2014/main" val="3477013840"/>
                    </a:ext>
                  </a:extLst>
                </a:gridCol>
              </a:tblGrid>
              <a:tr h="368937">
                <a:tc>
                  <a:txBody>
                    <a:bodyPr/>
                    <a:lstStyle/>
                    <a:p>
                      <a:pPr algn="ctr"/>
                      <a:r>
                        <a:rPr lang="en-GB" dirty="0"/>
                        <a:t>Session </a:t>
                      </a:r>
                    </a:p>
                  </a:txBody>
                  <a:tcPr/>
                </a:tc>
                <a:tc>
                  <a:txBody>
                    <a:bodyPr/>
                    <a:lstStyle/>
                    <a:p>
                      <a:pPr algn="ctr"/>
                      <a:r>
                        <a:rPr lang="en-GB" dirty="0"/>
                        <a:t>TOPIC</a:t>
                      </a:r>
                    </a:p>
                    <a:p>
                      <a:pPr algn="ctr"/>
                      <a:endParaRPr lang="en-GB" dirty="0"/>
                    </a:p>
                  </a:txBody>
                  <a:tcPr/>
                </a:tc>
                <a:extLst>
                  <a:ext uri="{0D108BD9-81ED-4DB2-BD59-A6C34878D82A}">
                    <a16:rowId xmlns:a16="http://schemas.microsoft.com/office/drawing/2014/main" val="348464470"/>
                  </a:ext>
                </a:extLst>
              </a:tr>
              <a:tr h="1182620">
                <a:tc>
                  <a:txBody>
                    <a:bodyPr/>
                    <a:lstStyle/>
                    <a:p>
                      <a:pPr algn="ctr"/>
                      <a:r>
                        <a:rPr lang="en-GB" dirty="0"/>
                        <a:t>1</a:t>
                      </a:r>
                    </a:p>
                  </a:txBody>
                  <a:tcPr/>
                </a:tc>
                <a:tc>
                  <a:txBody>
                    <a:bodyPr/>
                    <a:lstStyle/>
                    <a:p>
                      <a:pPr algn="l" rtl="0" fontAlgn="base"/>
                      <a:r>
                        <a:rPr lang="en-GB" sz="1800" b="0" i="0" dirty="0">
                          <a:solidFill>
                            <a:srgbClr val="333333"/>
                          </a:solidFill>
                          <a:effectLst/>
                          <a:latin typeface="Arial" panose="020B0604020202020204" pitchFamily="34" charset="0"/>
                        </a:rPr>
                        <a:t>Introductions and orientation to clinical setting.</a:t>
                      </a:r>
                    </a:p>
                    <a:p>
                      <a:pPr algn="l" rtl="0" fontAlgn="base"/>
                      <a:r>
                        <a:rPr lang="en-GB" sz="1800" b="0" i="0" dirty="0">
                          <a:solidFill>
                            <a:srgbClr val="333333"/>
                          </a:solidFill>
                          <a:effectLst/>
                          <a:latin typeface="Arial" panose="020B0604020202020204" pitchFamily="34" charset="0"/>
                        </a:rPr>
                        <a:t>*NEW* GI history taking</a:t>
                      </a:r>
                    </a:p>
                    <a:p>
                      <a:pPr algn="l" rtl="0" fontAlgn="base"/>
                      <a:r>
                        <a:rPr lang="en-GB" sz="1800" b="0" i="0" dirty="0">
                          <a:solidFill>
                            <a:srgbClr val="333333"/>
                          </a:solidFill>
                          <a:effectLst/>
                          <a:latin typeface="Arial" panose="020B0604020202020204" pitchFamily="34" charset="0"/>
                        </a:rPr>
                        <a:t>Examination of the GI System /Abdominal Examination</a:t>
                      </a:r>
                    </a:p>
                  </a:txBody>
                  <a:tcPr/>
                </a:tc>
                <a:extLst>
                  <a:ext uri="{0D108BD9-81ED-4DB2-BD59-A6C34878D82A}">
                    <a16:rowId xmlns:a16="http://schemas.microsoft.com/office/drawing/2014/main" val="2841785579"/>
                  </a:ext>
                </a:extLst>
              </a:tr>
              <a:tr h="636795">
                <a:tc>
                  <a:txBody>
                    <a:bodyPr/>
                    <a:lstStyle/>
                    <a:p>
                      <a:pPr algn="ctr"/>
                      <a:r>
                        <a:rPr lang="en-GB" dirty="0"/>
                        <a:t>2</a:t>
                      </a:r>
                    </a:p>
                  </a:txBody>
                  <a:tcPr/>
                </a:tc>
                <a:tc>
                  <a:txBody>
                    <a:bodyPr/>
                    <a:lstStyle/>
                    <a:p>
                      <a:pPr algn="just" rtl="0" fontAlgn="base"/>
                      <a:r>
                        <a:rPr lang="en-GB" sz="1800" b="0" i="0" dirty="0">
                          <a:solidFill>
                            <a:srgbClr val="333333"/>
                          </a:solidFill>
                          <a:effectLst/>
                          <a:latin typeface="Arial" panose="020B0604020202020204" pitchFamily="34" charset="0"/>
                        </a:rPr>
                        <a:t>*NEW* Urinary History</a:t>
                      </a:r>
                    </a:p>
                    <a:p>
                      <a:pPr algn="just" rtl="0" fontAlgn="base"/>
                      <a:r>
                        <a:rPr lang="en-GB" sz="1800" b="0" i="0" dirty="0">
                          <a:solidFill>
                            <a:srgbClr val="333333"/>
                          </a:solidFill>
                          <a:effectLst/>
                          <a:latin typeface="Arial" panose="020B0604020202020204" pitchFamily="34" charset="0"/>
                        </a:rPr>
                        <a:t>*NEW* Thyroid History</a:t>
                      </a:r>
                    </a:p>
                  </a:txBody>
                  <a:tcPr/>
                </a:tc>
                <a:extLst>
                  <a:ext uri="{0D108BD9-81ED-4DB2-BD59-A6C34878D82A}">
                    <a16:rowId xmlns:a16="http://schemas.microsoft.com/office/drawing/2014/main" val="2777021556"/>
                  </a:ext>
                </a:extLst>
              </a:tr>
              <a:tr h="909708">
                <a:tc>
                  <a:txBody>
                    <a:bodyPr/>
                    <a:lstStyle/>
                    <a:p>
                      <a:pPr algn="ctr"/>
                      <a:r>
                        <a:rPr lang="en-GB" dirty="0"/>
                        <a:t>3</a:t>
                      </a:r>
                    </a:p>
                  </a:txBody>
                  <a:tcPr/>
                </a:tc>
                <a:tc>
                  <a:txBody>
                    <a:bodyPr/>
                    <a:lstStyle/>
                    <a:p>
                      <a:pPr algn="just" rtl="0" fontAlgn="base"/>
                      <a:r>
                        <a:rPr lang="en-GB" sz="1800" b="0" i="0" dirty="0">
                          <a:solidFill>
                            <a:srgbClr val="333333"/>
                          </a:solidFill>
                          <a:effectLst/>
                          <a:latin typeface="Arial" panose="020B0604020202020204" pitchFamily="34" charset="0"/>
                        </a:rPr>
                        <a:t>*NEW Diabetic history taking </a:t>
                      </a:r>
                      <a:endParaRPr lang="en-GB" sz="1800" b="0" i="0" dirty="0">
                        <a:effectLst/>
                      </a:endParaRPr>
                    </a:p>
                    <a:p>
                      <a:pPr algn="just" rtl="0" fontAlgn="base"/>
                      <a:r>
                        <a:rPr lang="en-GB" sz="1800" b="0" i="0" dirty="0">
                          <a:solidFill>
                            <a:srgbClr val="333333"/>
                          </a:solidFill>
                          <a:effectLst/>
                          <a:latin typeface="Arial" panose="020B0604020202020204" pitchFamily="34" charset="0"/>
                        </a:rPr>
                        <a:t>Examination of Peripheral Pulses  </a:t>
                      </a:r>
                      <a:endParaRPr lang="en-GB" sz="1800" b="0" i="0" dirty="0">
                        <a:effectLst/>
                      </a:endParaRPr>
                    </a:p>
                    <a:p>
                      <a:pPr algn="just" rtl="0" fontAlgn="base"/>
                      <a:r>
                        <a:rPr lang="en-GB" sz="1800" b="0" i="0" dirty="0">
                          <a:solidFill>
                            <a:srgbClr val="333333"/>
                          </a:solidFill>
                          <a:effectLst/>
                          <a:latin typeface="Arial" panose="020B0604020202020204" pitchFamily="34" charset="0"/>
                        </a:rPr>
                        <a:t>Measurement of BP </a:t>
                      </a:r>
                      <a:endParaRPr lang="en-GB" sz="1800" b="0" i="0" dirty="0">
                        <a:effectLst/>
                      </a:endParaRPr>
                    </a:p>
                  </a:txBody>
                  <a:tcPr/>
                </a:tc>
                <a:extLst>
                  <a:ext uri="{0D108BD9-81ED-4DB2-BD59-A6C34878D82A}">
                    <a16:rowId xmlns:a16="http://schemas.microsoft.com/office/drawing/2014/main" val="3377009128"/>
                  </a:ext>
                </a:extLst>
              </a:tr>
              <a:tr h="909708">
                <a:tc>
                  <a:txBody>
                    <a:bodyPr/>
                    <a:lstStyle/>
                    <a:p>
                      <a:pPr algn="ctr"/>
                      <a:r>
                        <a:rPr lang="en-GB" dirty="0"/>
                        <a:t>4</a:t>
                      </a:r>
                    </a:p>
                  </a:txBody>
                  <a:tcPr/>
                </a:tc>
                <a:tc>
                  <a:txBody>
                    <a:bodyPr/>
                    <a:lstStyle/>
                    <a:p>
                      <a:pPr algn="just" rtl="0" fontAlgn="base"/>
                      <a:r>
                        <a:rPr lang="en-GB" sz="1800" b="0" i="0" dirty="0">
                          <a:solidFill>
                            <a:srgbClr val="333333"/>
                          </a:solidFill>
                          <a:effectLst/>
                          <a:latin typeface="Arial" panose="020B0604020202020204" pitchFamily="34" charset="0"/>
                        </a:rPr>
                        <a:t>*NEW Gynaecological history </a:t>
                      </a:r>
                      <a:endParaRPr lang="en-GB" sz="1800" b="0" i="0" dirty="0">
                        <a:effectLst/>
                      </a:endParaRPr>
                    </a:p>
                    <a:p>
                      <a:pPr algn="just" rtl="0" fontAlgn="base"/>
                      <a:r>
                        <a:rPr lang="en-GB" sz="1800" b="0" i="0" dirty="0">
                          <a:solidFill>
                            <a:srgbClr val="333333"/>
                          </a:solidFill>
                          <a:effectLst/>
                          <a:latin typeface="Arial" panose="020B0604020202020204" pitchFamily="34" charset="0"/>
                        </a:rPr>
                        <a:t>Ear Examination </a:t>
                      </a:r>
                      <a:endParaRPr lang="en-GB" sz="1800" b="0" i="0" dirty="0">
                        <a:effectLst/>
                      </a:endParaRPr>
                    </a:p>
                    <a:p>
                      <a:pPr algn="just" rtl="0" fontAlgn="base"/>
                      <a:r>
                        <a:rPr lang="en-GB" sz="1800" b="0" i="0" dirty="0">
                          <a:solidFill>
                            <a:srgbClr val="333333"/>
                          </a:solidFill>
                          <a:effectLst/>
                          <a:latin typeface="Arial" panose="020B0604020202020204" pitchFamily="34" charset="0"/>
                        </a:rPr>
                        <a:t>Cranial nerve examinations </a:t>
                      </a:r>
                      <a:endParaRPr lang="en-GB" sz="1800" b="0" i="0" dirty="0">
                        <a:effectLst/>
                      </a:endParaRPr>
                    </a:p>
                  </a:txBody>
                  <a:tcPr/>
                </a:tc>
                <a:extLst>
                  <a:ext uri="{0D108BD9-81ED-4DB2-BD59-A6C34878D82A}">
                    <a16:rowId xmlns:a16="http://schemas.microsoft.com/office/drawing/2014/main" val="3669381039"/>
                  </a:ext>
                </a:extLst>
              </a:tr>
              <a:tr h="636795">
                <a:tc>
                  <a:txBody>
                    <a:bodyPr/>
                    <a:lstStyle/>
                    <a:p>
                      <a:pPr algn="ctr"/>
                      <a:r>
                        <a:rPr lang="en-GB" dirty="0"/>
                        <a:t>5</a:t>
                      </a:r>
                    </a:p>
                  </a:txBody>
                  <a:tcPr/>
                </a:tc>
                <a:tc>
                  <a:txBody>
                    <a:bodyPr/>
                    <a:lstStyle/>
                    <a:p>
                      <a:pPr algn="just" rtl="0" fontAlgn="base"/>
                      <a:r>
                        <a:rPr lang="en-GB" sz="1800" b="0" i="0" dirty="0">
                          <a:solidFill>
                            <a:srgbClr val="333333"/>
                          </a:solidFill>
                          <a:effectLst/>
                          <a:latin typeface="Arial" panose="020B0604020202020204" pitchFamily="34" charset="0"/>
                        </a:rPr>
                        <a:t>*NEW Headache and Collapse histories </a:t>
                      </a:r>
                      <a:endParaRPr lang="en-GB" sz="1800" b="0" i="0" dirty="0">
                        <a:effectLst/>
                      </a:endParaRPr>
                    </a:p>
                    <a:p>
                      <a:pPr algn="just" rtl="0" fontAlgn="base"/>
                      <a:r>
                        <a:rPr lang="en-GB" sz="1800" b="0" i="0" dirty="0">
                          <a:solidFill>
                            <a:srgbClr val="333333"/>
                          </a:solidFill>
                          <a:effectLst/>
                          <a:latin typeface="Arial" panose="020B0604020202020204" pitchFamily="34" charset="0"/>
                        </a:rPr>
                        <a:t>Motor and Sensory examinations</a:t>
                      </a:r>
                      <a:endParaRPr lang="en-GB" dirty="0"/>
                    </a:p>
                  </a:txBody>
                  <a:tcPr/>
                </a:tc>
                <a:extLst>
                  <a:ext uri="{0D108BD9-81ED-4DB2-BD59-A6C34878D82A}">
                    <a16:rowId xmlns:a16="http://schemas.microsoft.com/office/drawing/2014/main" val="2401606410"/>
                  </a:ext>
                </a:extLst>
              </a:tr>
            </a:tbl>
          </a:graphicData>
        </a:graphic>
      </p:graphicFrame>
    </p:spTree>
    <p:extLst>
      <p:ext uri="{BB962C8B-B14F-4D97-AF65-F5344CB8AC3E}">
        <p14:creationId xmlns:p14="http://schemas.microsoft.com/office/powerpoint/2010/main" val="3872407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FEEAE3B5-182A-43D7-B01D-6C3A0A194365}"/>
              </a:ext>
            </a:extLst>
          </p:cNvPr>
          <p:cNvSpPr>
            <a:spLocks noGrp="1"/>
          </p:cNvSpPr>
          <p:nvPr>
            <p:ph type="title"/>
          </p:nvPr>
        </p:nvSpPr>
        <p:spPr>
          <a:xfrm>
            <a:off x="838200" y="365125"/>
            <a:ext cx="10515600" cy="1325563"/>
          </a:xfrm>
        </p:spPr>
        <p:txBody>
          <a:bodyPr>
            <a:normAutofit/>
          </a:bodyPr>
          <a:lstStyle/>
          <a:p>
            <a:r>
              <a:rPr lang="en-US" sz="4000" b="1" dirty="0"/>
              <a:t>Resources for Y1+2 Clinical Experience</a:t>
            </a:r>
          </a:p>
        </p:txBody>
      </p:sp>
      <p:sp>
        <p:nvSpPr>
          <p:cNvPr id="3" name="Content Placeholder 2">
            <a:extLst>
              <a:ext uri="{FF2B5EF4-FFF2-40B4-BE49-F238E27FC236}">
                <a16:creationId xmlns:a16="http://schemas.microsoft.com/office/drawing/2014/main" id="{63ECC931-2252-4197-B80C-21BCDA070A27}"/>
              </a:ext>
            </a:extLst>
          </p:cNvPr>
          <p:cNvSpPr>
            <a:spLocks noGrp="1"/>
          </p:cNvSpPr>
          <p:nvPr>
            <p:ph idx="1"/>
          </p:nvPr>
        </p:nvSpPr>
        <p:spPr>
          <a:xfrm>
            <a:off x="838200" y="1825625"/>
            <a:ext cx="10515600" cy="4751820"/>
          </a:xfrm>
        </p:spPr>
        <p:txBody>
          <a:bodyPr>
            <a:normAutofit/>
          </a:bodyPr>
          <a:lstStyle/>
          <a:p>
            <a:pPr eaLnBrk="0" fontAlgn="base" hangingPunct="0">
              <a:lnSpc>
                <a:spcPct val="100000"/>
              </a:lnSpc>
              <a:spcBef>
                <a:spcPct val="0"/>
              </a:spcBef>
              <a:spcAft>
                <a:spcPct val="0"/>
              </a:spcAft>
            </a:pPr>
            <a:r>
              <a:rPr lang="en-GB" altLang="en-US" sz="2400" b="1" dirty="0">
                <a:latin typeface="Arial" panose="020B0604020202020204" pitchFamily="34" charset="0"/>
                <a:ea typeface="Times New Roman" panose="02020603050405020304" pitchFamily="18" charset="0"/>
                <a:cs typeface="Arial" panose="020B0604020202020204" pitchFamily="34" charset="0"/>
              </a:rPr>
              <a:t>Summary Clinical Skills Attachment Teacher Guide -  Autumn 24  </a:t>
            </a:r>
          </a:p>
          <a:p>
            <a:pPr marL="0" indent="0" eaLnBrk="0" fontAlgn="base" hangingPunct="0">
              <a:lnSpc>
                <a:spcPct val="100000"/>
              </a:lnSpc>
              <a:spcBef>
                <a:spcPct val="0"/>
              </a:spcBef>
              <a:spcAft>
                <a:spcPct val="0"/>
              </a:spcAft>
              <a:buNone/>
            </a:pPr>
            <a:endParaRPr lang="en-GB" altLang="en-US" sz="2400" dirty="0">
              <a:latin typeface="Arial" panose="020B0604020202020204" pitchFamily="34" charset="0"/>
              <a:ea typeface="Times New Roman" panose="02020603050405020304" pitchFamily="18" charset="0"/>
              <a:cs typeface="Arial" panose="020B0604020202020204" pitchFamily="34" charset="0"/>
            </a:endParaRPr>
          </a:p>
          <a:p>
            <a:pPr marL="0" indent="0" eaLnBrk="0" fontAlgn="base" hangingPunct="0">
              <a:lnSpc>
                <a:spcPct val="100000"/>
              </a:lnSpc>
              <a:spcBef>
                <a:spcPct val="0"/>
              </a:spcBef>
              <a:spcAft>
                <a:spcPct val="0"/>
              </a:spcAft>
              <a:buNone/>
            </a:pPr>
            <a:r>
              <a:rPr lang="en-GB" altLang="en-US" sz="2400" dirty="0">
                <a:latin typeface="Arial" panose="020B0604020202020204" pitchFamily="34" charset="0"/>
                <a:ea typeface="Times New Roman" panose="02020603050405020304" pitchFamily="18" charset="0"/>
                <a:cs typeface="Arial" panose="020B0604020202020204" pitchFamily="34" charset="0"/>
              </a:rPr>
              <a:t>	Contacts, Timetables, Relevant website links, Suggestions</a:t>
            </a:r>
          </a:p>
          <a:p>
            <a:pPr marL="0" indent="0" eaLnBrk="0" fontAlgn="base" hangingPunct="0">
              <a:lnSpc>
                <a:spcPct val="100000"/>
              </a:lnSpc>
              <a:spcBef>
                <a:spcPct val="0"/>
              </a:spcBef>
              <a:spcAft>
                <a:spcPct val="0"/>
              </a:spcAft>
              <a:buNone/>
            </a:pPr>
            <a:endParaRPr kumimoji="0" lang="en-GB" altLang="en-US" sz="240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eaLnBrk="0" fontAlgn="base" hangingPunct="0">
              <a:lnSpc>
                <a:spcPct val="110000"/>
              </a:lnSpc>
              <a:spcBef>
                <a:spcPct val="0"/>
              </a:spcBef>
              <a:spcAft>
                <a:spcPct val="0"/>
              </a:spcAft>
            </a:pPr>
            <a:r>
              <a:rPr kumimoji="0" lang="en-GB" altLang="en-US" sz="2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Clinical Skills website </a:t>
            </a:r>
            <a:r>
              <a:rPr kumimoji="0" lang="en-GB" altLang="en-US" sz="240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hlinkClick r:id="rId2"/>
              </a:rPr>
              <a:t>https://www.med.qub.ac.uk/portal/Account/Login.aspx</a:t>
            </a:r>
            <a:r>
              <a:rPr kumimoji="0" lang="en-GB" altLang="en-US" sz="240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p>
          <a:p>
            <a:pPr eaLnBrk="0" fontAlgn="base" hangingPunct="0">
              <a:lnSpc>
                <a:spcPct val="100000"/>
              </a:lnSpc>
              <a:spcBef>
                <a:spcPct val="0"/>
              </a:spcBef>
              <a:spcAft>
                <a:spcPct val="0"/>
              </a:spcAft>
            </a:pPr>
            <a:endParaRPr lang="en-GB" altLang="en-US" sz="2400" dirty="0">
              <a:latin typeface="Arial" panose="020B0604020202020204" pitchFamily="34" charset="0"/>
              <a:ea typeface="Times New Roman" panose="02020603050405020304" pitchFamily="18" charset="0"/>
              <a:cs typeface="Arial" panose="020B0604020202020204" pitchFamily="34" charset="0"/>
            </a:endParaRPr>
          </a:p>
          <a:p>
            <a:pPr marL="0" indent="0" eaLnBrk="0" fontAlgn="base" hangingPunct="0">
              <a:lnSpc>
                <a:spcPct val="100000"/>
              </a:lnSpc>
              <a:spcBef>
                <a:spcPct val="0"/>
              </a:spcBef>
              <a:spcAft>
                <a:spcPct val="0"/>
              </a:spcAft>
              <a:buNone/>
            </a:pPr>
            <a:r>
              <a:rPr lang="en-GB" altLang="en-US" sz="2400" dirty="0">
                <a:latin typeface="Arial" panose="020B0604020202020204" pitchFamily="34" charset="0"/>
                <a:ea typeface="Times New Roman" panose="02020603050405020304" pitchFamily="18" charset="0"/>
                <a:cs typeface="Arial" panose="020B0604020202020204" pitchFamily="34" charset="0"/>
              </a:rPr>
              <a:t>	Full details of Clinical Skills, DOCS proformas</a:t>
            </a:r>
            <a:r>
              <a:rPr kumimoji="0" lang="en-GB" altLang="en-US" sz="240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p>
          <a:p>
            <a:pPr eaLnBrk="0" fontAlgn="base" hangingPunct="0">
              <a:lnSpc>
                <a:spcPct val="100000"/>
              </a:lnSpc>
              <a:spcBef>
                <a:spcPct val="0"/>
              </a:spcBef>
              <a:spcAft>
                <a:spcPct val="0"/>
              </a:spcAft>
            </a:pPr>
            <a:endParaRPr lang="en-GB" altLang="en-US" sz="2400" dirty="0">
              <a:latin typeface="Arial" panose="020B0604020202020204" pitchFamily="34" charset="0"/>
              <a:cs typeface="Arial" panose="020B0604020202020204" pitchFamily="34" charset="0"/>
            </a:endParaRPr>
          </a:p>
          <a:p>
            <a:pPr eaLnBrk="0" fontAlgn="base" hangingPunct="0">
              <a:lnSpc>
                <a:spcPct val="110000"/>
              </a:lnSpc>
              <a:spcBef>
                <a:spcPct val="0"/>
              </a:spcBef>
              <a:spcAft>
                <a:spcPct val="0"/>
              </a:spcAft>
            </a:pPr>
            <a:r>
              <a:rPr kumimoji="0" lang="en-GB" altLang="en-US" sz="24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Quick Reference Guide QRG </a:t>
            </a:r>
            <a:r>
              <a:rPr kumimoji="0" lang="en-GB" altLang="en-US" sz="2400" i="0" u="none" strike="noStrike" cap="none" normalizeH="0" baseline="0" dirty="0">
                <a:ln>
                  <a:noFill/>
                </a:ln>
                <a:solidFill>
                  <a:schemeClr val="tx1"/>
                </a:solidFill>
                <a:effectLst/>
                <a:latin typeface="Arial" panose="020B0604020202020204" pitchFamily="34" charset="0"/>
                <a:cs typeface="Arial" panose="020B0604020202020204" pitchFamily="34" charset="0"/>
              </a:rPr>
              <a:t>(now also available in e-format on Clinical Skills website)</a:t>
            </a:r>
          </a:p>
          <a:p>
            <a:pPr marL="0" marR="0" lvl="0" indent="0" algn="l" defTabSz="914400" rtl="0" eaLnBrk="0" fontAlgn="base" latinLnBrk="0" hangingPunct="0">
              <a:lnSpc>
                <a:spcPct val="100000"/>
              </a:lnSpc>
              <a:spcBef>
                <a:spcPct val="0"/>
              </a:spcBef>
              <a:spcAft>
                <a:spcPct val="0"/>
              </a:spcAft>
              <a:buClrTx/>
              <a:buSzTx/>
              <a:buFontTx/>
              <a:buNone/>
              <a:tabLst/>
            </a:pPr>
            <a:endParaRPr lang="en-GB" altLang="en-US" b="1" dirty="0">
              <a:solidFill>
                <a:srgbClr val="FFFFFF"/>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600" b="0" i="0" u="none" strike="noStrike" cap="none" normalizeH="0" baseline="0" dirty="0">
              <a:ln>
                <a:noFill/>
              </a:ln>
              <a:solidFill>
                <a:schemeClr val="tx1"/>
              </a:solidFill>
              <a:effectLst/>
            </a:endParaRPr>
          </a:p>
          <a:p>
            <a:endParaRPr lang="en-GB" dirty="0"/>
          </a:p>
        </p:txBody>
      </p:sp>
    </p:spTree>
    <p:extLst>
      <p:ext uri="{BB962C8B-B14F-4D97-AF65-F5344CB8AC3E}">
        <p14:creationId xmlns:p14="http://schemas.microsoft.com/office/powerpoint/2010/main" val="2959620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6BD62B8-E8F0-1745-17F2-23F35D19A040}"/>
              </a:ext>
            </a:extLst>
          </p:cNvPr>
          <p:cNvSpPr>
            <a:spLocks noGrp="1"/>
          </p:cNvSpPr>
          <p:nvPr>
            <p:ph type="title"/>
          </p:nvPr>
        </p:nvSpPr>
        <p:spPr>
          <a:xfrm>
            <a:off x="389106" y="87550"/>
            <a:ext cx="10964694" cy="593488"/>
          </a:xfrm>
        </p:spPr>
        <p:txBody>
          <a:bodyPr>
            <a:normAutofit fontScale="90000"/>
          </a:bodyPr>
          <a:lstStyle/>
          <a:p>
            <a:r>
              <a:rPr lang="en-GB" dirty="0"/>
              <a:t>Student evaluation</a:t>
            </a:r>
          </a:p>
        </p:txBody>
      </p:sp>
      <p:sp>
        <p:nvSpPr>
          <p:cNvPr id="5" name="Content Placeholder 4">
            <a:extLst>
              <a:ext uri="{FF2B5EF4-FFF2-40B4-BE49-F238E27FC236}">
                <a16:creationId xmlns:a16="http://schemas.microsoft.com/office/drawing/2014/main" id="{0545B0AA-4366-6D51-6850-F42F06CA46BA}"/>
              </a:ext>
            </a:extLst>
          </p:cNvPr>
          <p:cNvSpPr>
            <a:spLocks noGrp="1"/>
          </p:cNvSpPr>
          <p:nvPr>
            <p:ph idx="1"/>
          </p:nvPr>
        </p:nvSpPr>
        <p:spPr>
          <a:xfrm>
            <a:off x="389106" y="1128409"/>
            <a:ext cx="10672865" cy="5466944"/>
          </a:xfrm>
        </p:spPr>
        <p:txBody>
          <a:bodyPr vert="horz" lIns="91440" tIns="45720" rIns="91440" bIns="45720" rtlCol="0" anchor="t">
            <a:normAutofit/>
          </a:bodyPr>
          <a:lstStyle/>
          <a:p>
            <a:pPr eaLnBrk="1" hangingPunct="1"/>
            <a:r>
              <a:rPr lang="en-GB" sz="2400" dirty="0"/>
              <a:t>Student evaluation has been extremely positive overall</a:t>
            </a:r>
          </a:p>
          <a:p>
            <a:pPr eaLnBrk="1" hangingPunct="1"/>
            <a:r>
              <a:rPr lang="en-GB" sz="2400" dirty="0"/>
              <a:t>Some students comment on differences in approach to skills between teachers. Many differences are acceptable within clinical practice. </a:t>
            </a:r>
            <a:endParaRPr lang="en-GB" sz="2400" dirty="0">
              <a:cs typeface="Arial" panose="020B0604020202020204"/>
            </a:endParaRPr>
          </a:p>
          <a:p>
            <a:pPr lvl="1"/>
            <a:r>
              <a:rPr lang="en-GB" sz="2000" dirty="0">
                <a:solidFill>
                  <a:srgbClr val="FF0000"/>
                </a:solidFill>
              </a:rPr>
              <a:t>For standardisation of approach please always refer to the medical portal pages</a:t>
            </a:r>
          </a:p>
          <a:p>
            <a:r>
              <a:rPr lang="en-GB" sz="2400" dirty="0"/>
              <a:t>Some students highlighted lack of alignment with other teaching. The timetabling of clinical skills teaching however has taken into account various important points and tried to balance the students’ learning needs. </a:t>
            </a:r>
          </a:p>
          <a:p>
            <a:pPr lvl="1"/>
            <a:r>
              <a:rPr lang="en-GB" dirty="0">
                <a:cs typeface="Arial"/>
              </a:rPr>
              <a:t> </a:t>
            </a:r>
            <a:r>
              <a:rPr lang="en-GB" sz="2000" dirty="0">
                <a:solidFill>
                  <a:srgbClr val="FF0000"/>
                </a:solidFill>
                <a:cs typeface="Arial"/>
              </a:rPr>
              <a:t>Please stick to the timetable of skills</a:t>
            </a:r>
          </a:p>
          <a:p>
            <a:r>
              <a:rPr lang="en-GB" sz="2400" dirty="0"/>
              <a:t>Students compare experience with peers and little or no provision of patient contact is expected</a:t>
            </a:r>
          </a:p>
          <a:p>
            <a:pPr lvl="1"/>
            <a:r>
              <a:rPr lang="en-GB" sz="2000" dirty="0">
                <a:solidFill>
                  <a:srgbClr val="FF0000"/>
                </a:solidFill>
              </a:rPr>
              <a:t>Please try your best to organise patients week to week</a:t>
            </a:r>
          </a:p>
        </p:txBody>
      </p:sp>
    </p:spTree>
    <p:extLst>
      <p:ext uri="{BB962C8B-B14F-4D97-AF65-F5344CB8AC3E}">
        <p14:creationId xmlns:p14="http://schemas.microsoft.com/office/powerpoint/2010/main" val="12461684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9"/>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QUB_060520">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QUB_060520" id="{375DF778-E052-4017-9D6D-E4E43D8C5C89}" vid="{0C4B203B-3864-4ECA-A6BC-BDE6F6B37079}"/>
    </a:ext>
  </a:extLst>
</a:theme>
</file>

<file path=ppt/theme/theme2.xml><?xml version="1.0" encoding="utf-8"?>
<a:theme xmlns:a="http://schemas.openxmlformats.org/drawingml/2006/main" name="MDBS opener">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MDBS opener">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73E030DCF343840AF85E7BA815BC6A3" ma:contentTypeVersion="12" ma:contentTypeDescription="Create a new document." ma:contentTypeScope="" ma:versionID="3d6c3d908ddd0bf8a9ff379d168afcfd">
  <xsd:schema xmlns:xsd="http://www.w3.org/2001/XMLSchema" xmlns:xs="http://www.w3.org/2001/XMLSchema" xmlns:p="http://schemas.microsoft.com/office/2006/metadata/properties" xmlns:ns2="cb0218c8-d992-4b8d-885d-93d5cab688ed" xmlns:ns3="ae522fe4-9d8e-4d66-a178-e04149f3f7e0" targetNamespace="http://schemas.microsoft.com/office/2006/metadata/properties" ma:root="true" ma:fieldsID="41136bad3e879599816ffb9fe41049c9" ns2:_="" ns3:_="">
    <xsd:import namespace="cb0218c8-d992-4b8d-885d-93d5cab688ed"/>
    <xsd:import namespace="ae522fe4-9d8e-4d66-a178-e04149f3f7e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0218c8-d992-4b8d-885d-93d5cab688e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e522fe4-9d8e-4d66-a178-e04149f3f7e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EE88977-68A0-4EA6-A770-DF73B6A1FB9C}">
  <ds:schemaRefs>
    <ds:schemaRef ds:uri="http://schemas.microsoft.com/office/2006/documentManagement/types"/>
    <ds:schemaRef ds:uri="http://schemas.openxmlformats.org/package/2006/metadata/core-properties"/>
    <ds:schemaRef ds:uri="http://purl.org/dc/dcmitype/"/>
    <ds:schemaRef ds:uri="cb0218c8-d992-4b8d-885d-93d5cab688ed"/>
    <ds:schemaRef ds:uri="ae522fe4-9d8e-4d66-a178-e04149f3f7e0"/>
    <ds:schemaRef ds:uri="http://purl.org/dc/elements/1.1/"/>
    <ds:schemaRef ds:uri="http://schemas.microsoft.com/office/2006/metadata/properties"/>
    <ds:schemaRef ds:uri="http://schemas.microsoft.com/office/infopath/2007/PartnerControls"/>
    <ds:schemaRef ds:uri="http://www.w3.org/XML/1998/namespace"/>
    <ds:schemaRef ds:uri="http://purl.org/dc/terms/"/>
  </ds:schemaRefs>
</ds:datastoreItem>
</file>

<file path=customXml/itemProps2.xml><?xml version="1.0" encoding="utf-8"?>
<ds:datastoreItem xmlns:ds="http://schemas.openxmlformats.org/officeDocument/2006/customXml" ds:itemID="{5E20D315-A98C-4138-8FBF-6158801CEB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0218c8-d992-4b8d-885d-93d5cab688ed"/>
    <ds:schemaRef ds:uri="ae522fe4-9d8e-4d66-a178-e04149f3f7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9158981-1653-4B74-A0A0-F7FF51FEDE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QUB_060520</Template>
  <TotalTime>7167</TotalTime>
  <Words>824</Words>
  <Application>Microsoft Office PowerPoint</Application>
  <PresentationFormat>Widescreen</PresentationFormat>
  <Paragraphs>145</Paragraphs>
  <Slides>16</Slides>
  <Notes>4</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16</vt:i4>
      </vt:variant>
    </vt:vector>
  </HeadingPairs>
  <TitlesOfParts>
    <vt:vector size="23" baseType="lpstr">
      <vt:lpstr>Arial</vt:lpstr>
      <vt:lpstr>Calibri</vt:lpstr>
      <vt:lpstr>Calibri Light</vt:lpstr>
      <vt:lpstr>Segoe UI</vt:lpstr>
      <vt:lpstr>QUB_060520</vt:lpstr>
      <vt:lpstr>MDBS opener</vt:lpstr>
      <vt:lpstr>1_MDBS opener</vt:lpstr>
      <vt:lpstr>Year 2 Autumn 24</vt:lpstr>
      <vt:lpstr>Year 2 Students’ Clinical Skills Teaching to date</vt:lpstr>
      <vt:lpstr>Year 2 Student`s Clinical Skills AUTUMN 24</vt:lpstr>
      <vt:lpstr>Outline of Clinical Teaching in GP/Hospital</vt:lpstr>
      <vt:lpstr>PowerPoint Presentation</vt:lpstr>
      <vt:lpstr>Content of the GP /Hospital Clinical Teaching </vt:lpstr>
      <vt:lpstr>TIMETABLE - Clinical Skills Experience : 2nd year Autumn Semester 2024    Attendance at the allocated HOSPITAL or GP PRACTICE  </vt:lpstr>
      <vt:lpstr>Resources for Y1+2 Clinical Experience</vt:lpstr>
      <vt:lpstr>Student evaluation</vt:lpstr>
      <vt:lpstr>Feedback</vt:lpstr>
      <vt:lpstr>PowerPoint Presentation</vt:lpstr>
      <vt:lpstr>Exceptional Circumstances</vt:lpstr>
      <vt:lpstr>PowerPoint Presentation</vt:lpstr>
      <vt:lpstr>PowerPoint Presentation</vt:lpstr>
      <vt:lpstr>PowerPoint Presentation</vt:lpstr>
      <vt:lpstr>End slide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Talk title goes here</dc:title>
  <dc:creator>Daria Casement</dc:creator>
  <cp:lastModifiedBy>Joanne Bryson</cp:lastModifiedBy>
  <cp:revision>239</cp:revision>
  <dcterms:created xsi:type="dcterms:W3CDTF">2021-02-11T13:25:05Z</dcterms:created>
  <dcterms:modified xsi:type="dcterms:W3CDTF">2024-09-23T15:00:12Z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FF2B3724-D647-4B8D-90FC-B3A9F64E5E27</vt:lpwstr>
  </property>
  <property fmtid="{D5CDD505-2E9C-101B-9397-08002B2CF9AE}" pid="3" name="ArticulatePath">
    <vt:lpwstr>Presentation1</vt:lpwstr>
  </property>
  <property fmtid="{D5CDD505-2E9C-101B-9397-08002B2CF9AE}" pid="4" name="ContentTypeId">
    <vt:lpwstr>0x010100C73E030DCF343840AF85E7BA815BC6A3</vt:lpwstr>
  </property>
</Properties>
</file>